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7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2" r:id="rId1"/>
  </p:sldMasterIdLst>
  <p:notesMasterIdLst>
    <p:notesMasterId r:id="rId76"/>
  </p:notesMasterIdLst>
  <p:sldIdLst>
    <p:sldId id="294" r:id="rId2"/>
    <p:sldId id="295" r:id="rId3"/>
    <p:sldId id="297" r:id="rId4"/>
    <p:sldId id="300" r:id="rId5"/>
    <p:sldId id="302" r:id="rId6"/>
    <p:sldId id="299" r:id="rId7"/>
    <p:sldId id="303" r:id="rId8"/>
    <p:sldId id="328" r:id="rId9"/>
    <p:sldId id="329" r:id="rId10"/>
    <p:sldId id="330" r:id="rId11"/>
    <p:sldId id="331" r:id="rId12"/>
    <p:sldId id="332" r:id="rId13"/>
    <p:sldId id="334" r:id="rId14"/>
    <p:sldId id="335" r:id="rId15"/>
    <p:sldId id="308" r:id="rId16"/>
    <p:sldId id="336" r:id="rId17"/>
    <p:sldId id="304" r:id="rId18"/>
    <p:sldId id="305" r:id="rId19"/>
    <p:sldId id="312" r:id="rId20"/>
    <p:sldId id="315" r:id="rId21"/>
    <p:sldId id="314" r:id="rId22"/>
    <p:sldId id="309" r:id="rId23"/>
    <p:sldId id="337" r:id="rId24"/>
    <p:sldId id="313" r:id="rId25"/>
    <p:sldId id="317" r:id="rId26"/>
    <p:sldId id="307" r:id="rId27"/>
    <p:sldId id="318" r:id="rId28"/>
    <p:sldId id="319" r:id="rId29"/>
    <p:sldId id="320" r:id="rId30"/>
    <p:sldId id="338" r:id="rId31"/>
    <p:sldId id="339" r:id="rId32"/>
    <p:sldId id="310" r:id="rId33"/>
    <p:sldId id="311" r:id="rId34"/>
    <p:sldId id="321" r:id="rId35"/>
    <p:sldId id="340" r:id="rId36"/>
    <p:sldId id="341" r:id="rId37"/>
    <p:sldId id="342" r:id="rId38"/>
    <p:sldId id="349" r:id="rId39"/>
    <p:sldId id="343" r:id="rId40"/>
    <p:sldId id="344" r:id="rId41"/>
    <p:sldId id="345" r:id="rId42"/>
    <p:sldId id="346" r:id="rId43"/>
    <p:sldId id="347" r:id="rId44"/>
    <p:sldId id="348" r:id="rId45"/>
    <p:sldId id="326" r:id="rId46"/>
    <p:sldId id="350" r:id="rId47"/>
    <p:sldId id="351" r:id="rId48"/>
    <p:sldId id="322" r:id="rId49"/>
    <p:sldId id="352" r:id="rId50"/>
    <p:sldId id="354" r:id="rId51"/>
    <p:sldId id="353" r:id="rId52"/>
    <p:sldId id="355" r:id="rId53"/>
    <p:sldId id="356" r:id="rId54"/>
    <p:sldId id="357" r:id="rId55"/>
    <p:sldId id="358" r:id="rId56"/>
    <p:sldId id="359" r:id="rId57"/>
    <p:sldId id="361" r:id="rId58"/>
    <p:sldId id="360" r:id="rId59"/>
    <p:sldId id="362" r:id="rId60"/>
    <p:sldId id="363" r:id="rId61"/>
    <p:sldId id="364" r:id="rId62"/>
    <p:sldId id="366" r:id="rId63"/>
    <p:sldId id="365" r:id="rId64"/>
    <p:sldId id="367" r:id="rId65"/>
    <p:sldId id="327" r:id="rId66"/>
    <p:sldId id="368" r:id="rId67"/>
    <p:sldId id="369" r:id="rId68"/>
    <p:sldId id="370" r:id="rId69"/>
    <p:sldId id="371" r:id="rId70"/>
    <p:sldId id="372" r:id="rId71"/>
    <p:sldId id="373" r:id="rId72"/>
    <p:sldId id="325" r:id="rId73"/>
    <p:sldId id="301" r:id="rId74"/>
    <p:sldId id="296" r:id="rId75"/>
  </p:sldIdLst>
  <p:sldSz cx="12190413" cy="6859588"/>
  <p:notesSz cx="6858000" cy="9144000"/>
  <p:custDataLst>
    <p:tags r:id="rId7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3D9"/>
    <a:srgbClr val="F3C301"/>
    <a:srgbClr val="E94E60"/>
    <a:srgbClr val="028985"/>
    <a:srgbClr val="DE6E00"/>
    <a:srgbClr val="31B8B4"/>
    <a:srgbClr val="01D48F"/>
    <a:srgbClr val="0374AF"/>
    <a:srgbClr val="455765"/>
    <a:srgbClr val="2A7A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95" autoAdjust="0"/>
    <p:restoredTop sz="97926" autoAdjust="0"/>
  </p:normalViewPr>
  <p:slideViewPr>
    <p:cSldViewPr snapToGrid="0" showGuides="1">
      <p:cViewPr varScale="1">
        <p:scale>
          <a:sx n="112" d="100"/>
          <a:sy n="112" d="100"/>
        </p:scale>
        <p:origin x="348" y="102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77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20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0663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730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813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7591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397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5306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4383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54135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51697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07800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46573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554293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233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316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44509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58881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143546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178407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58189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554930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4371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243980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8528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938185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382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667204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17259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34792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0799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37496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41394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43568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2568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140720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674469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15631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24284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57185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47417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08187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359426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20202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8455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91770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17689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207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20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379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493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626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293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8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326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8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6711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1259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562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570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61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7221046" y="5009924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 smtClean="0">
              <a:ln>
                <a:noFill/>
              </a:ln>
              <a:solidFill>
                <a:schemeClr val="bg2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326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414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117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887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321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6/17/2019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06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70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4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jpe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9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9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9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9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9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idu.com/s?wd=Sim&amp;tn=SE_PcZhidaonwhc_ngpagmjz&amp;rsv_dl=gh_pc_zhidao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9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9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9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9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jpe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椭圆 52"/>
          <p:cNvSpPr/>
          <p:nvPr/>
        </p:nvSpPr>
        <p:spPr>
          <a:xfrm>
            <a:off x="4226580" y="1189171"/>
            <a:ext cx="1875836" cy="1875836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5837697" y="1493629"/>
            <a:ext cx="1875836" cy="1875836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2873038" y="1259623"/>
            <a:ext cx="1920268" cy="1920268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</a:t>
            </a:r>
          </a:p>
        </p:txBody>
      </p:sp>
      <p:sp>
        <p:nvSpPr>
          <p:cNvPr id="19" name="椭圆 18"/>
          <p:cNvSpPr/>
          <p:nvPr/>
        </p:nvSpPr>
        <p:spPr>
          <a:xfrm>
            <a:off x="4429044" y="499231"/>
            <a:ext cx="1920268" cy="1920268"/>
          </a:xfrm>
          <a:prstGeom prst="ellipse">
            <a:avLst/>
          </a:prstGeom>
          <a:solidFill>
            <a:srgbClr val="028985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拟</a:t>
            </a:r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744935" y="1769786"/>
            <a:ext cx="1920268" cy="1920268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7246465" y="1089571"/>
            <a:ext cx="1920268" cy="1920268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国</a:t>
            </a:r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7302079" y="535473"/>
            <a:ext cx="330428" cy="330428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7347303" y="3254840"/>
            <a:ext cx="546214" cy="546214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3776548" y="565986"/>
            <a:ext cx="394156" cy="394156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4791576" y="3315619"/>
            <a:ext cx="432256" cy="432256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>
            <a:off x="2598770" y="1567248"/>
            <a:ext cx="228245" cy="228245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flipH="1">
            <a:off x="2279270" y="700165"/>
            <a:ext cx="93232" cy="93232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flipH="1">
            <a:off x="1751750" y="1452922"/>
            <a:ext cx="93232" cy="93232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10"/>
          <p:cNvSpPr>
            <a:spLocks noEditPoints="1"/>
          </p:cNvSpPr>
          <p:nvPr/>
        </p:nvSpPr>
        <p:spPr bwMode="auto">
          <a:xfrm>
            <a:off x="4350184" y="5633956"/>
            <a:ext cx="310876" cy="312303"/>
          </a:xfrm>
          <a:custGeom>
            <a:avLst/>
            <a:gdLst>
              <a:gd name="T0" fmla="*/ 245 w 490"/>
              <a:gd name="T1" fmla="*/ 0 h 490"/>
              <a:gd name="T2" fmla="*/ 490 w 490"/>
              <a:gd name="T3" fmla="*/ 245 h 490"/>
              <a:gd name="T4" fmla="*/ 245 w 490"/>
              <a:gd name="T5" fmla="*/ 490 h 490"/>
              <a:gd name="T6" fmla="*/ 0 w 490"/>
              <a:gd name="T7" fmla="*/ 245 h 490"/>
              <a:gd name="T8" fmla="*/ 245 w 490"/>
              <a:gd name="T9" fmla="*/ 0 h 490"/>
              <a:gd name="T10" fmla="*/ 436 w 490"/>
              <a:gd name="T11" fmla="*/ 250 h 490"/>
              <a:gd name="T12" fmla="*/ 427 w 490"/>
              <a:gd name="T13" fmla="*/ 256 h 490"/>
              <a:gd name="T14" fmla="*/ 394 w 490"/>
              <a:gd name="T15" fmla="*/ 256 h 490"/>
              <a:gd name="T16" fmla="*/ 386 w 490"/>
              <a:gd name="T17" fmla="*/ 253 h 490"/>
              <a:gd name="T18" fmla="*/ 245 w 490"/>
              <a:gd name="T19" fmla="*/ 105 h 490"/>
              <a:gd name="T20" fmla="*/ 104 w 490"/>
              <a:gd name="T21" fmla="*/ 253 h 490"/>
              <a:gd name="T22" fmla="*/ 96 w 490"/>
              <a:gd name="T23" fmla="*/ 256 h 490"/>
              <a:gd name="T24" fmla="*/ 63 w 490"/>
              <a:gd name="T25" fmla="*/ 256 h 490"/>
              <a:gd name="T26" fmla="*/ 54 w 490"/>
              <a:gd name="T27" fmla="*/ 250 h 490"/>
              <a:gd name="T28" fmla="*/ 56 w 490"/>
              <a:gd name="T29" fmla="*/ 239 h 490"/>
              <a:gd name="T30" fmla="*/ 236 w 490"/>
              <a:gd name="T31" fmla="*/ 52 h 490"/>
              <a:gd name="T32" fmla="*/ 245 w 490"/>
              <a:gd name="T33" fmla="*/ 48 h 490"/>
              <a:gd name="T34" fmla="*/ 254 w 490"/>
              <a:gd name="T35" fmla="*/ 52 h 490"/>
              <a:gd name="T36" fmla="*/ 434 w 490"/>
              <a:gd name="T37" fmla="*/ 239 h 490"/>
              <a:gd name="T38" fmla="*/ 436 w 490"/>
              <a:gd name="T39" fmla="*/ 250 h 490"/>
              <a:gd name="T40" fmla="*/ 113 w 490"/>
              <a:gd name="T41" fmla="*/ 267 h 490"/>
              <a:gd name="T42" fmla="*/ 113 w 490"/>
              <a:gd name="T43" fmla="*/ 267 h 490"/>
              <a:gd name="T44" fmla="*/ 113 w 490"/>
              <a:gd name="T45" fmla="*/ 379 h 490"/>
              <a:gd name="T46" fmla="*/ 129 w 490"/>
              <a:gd name="T47" fmla="*/ 398 h 490"/>
              <a:gd name="T48" fmla="*/ 202 w 490"/>
              <a:gd name="T49" fmla="*/ 398 h 490"/>
              <a:gd name="T50" fmla="*/ 202 w 490"/>
              <a:gd name="T51" fmla="*/ 276 h 490"/>
              <a:gd name="T52" fmla="*/ 221 w 490"/>
              <a:gd name="T53" fmla="*/ 257 h 490"/>
              <a:gd name="T54" fmla="*/ 269 w 490"/>
              <a:gd name="T55" fmla="*/ 257 h 490"/>
              <a:gd name="T56" fmla="*/ 288 w 490"/>
              <a:gd name="T57" fmla="*/ 276 h 490"/>
              <a:gd name="T58" fmla="*/ 288 w 490"/>
              <a:gd name="T59" fmla="*/ 398 h 490"/>
              <a:gd name="T60" fmla="*/ 361 w 490"/>
              <a:gd name="T61" fmla="*/ 398 h 490"/>
              <a:gd name="T62" fmla="*/ 377 w 490"/>
              <a:gd name="T63" fmla="*/ 379 h 490"/>
              <a:gd name="T64" fmla="*/ 377 w 490"/>
              <a:gd name="T65" fmla="*/ 268 h 490"/>
              <a:gd name="T66" fmla="*/ 245 w 490"/>
              <a:gd name="T67" fmla="*/ 130 h 490"/>
              <a:gd name="T68" fmla="*/ 113 w 490"/>
              <a:gd name="T69" fmla="*/ 26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90" h="490">
                <a:moveTo>
                  <a:pt x="245" y="0"/>
                </a:moveTo>
                <a:cubicBezTo>
                  <a:pt x="380" y="0"/>
                  <a:pt x="490" y="110"/>
                  <a:pt x="490" y="245"/>
                </a:cubicBezTo>
                <a:cubicBezTo>
                  <a:pt x="490" y="381"/>
                  <a:pt x="380" y="490"/>
                  <a:pt x="245" y="490"/>
                </a:cubicBezTo>
                <a:cubicBezTo>
                  <a:pt x="110" y="490"/>
                  <a:pt x="0" y="381"/>
                  <a:pt x="0" y="245"/>
                </a:cubicBezTo>
                <a:cubicBezTo>
                  <a:pt x="0" y="110"/>
                  <a:pt x="110" y="0"/>
                  <a:pt x="245" y="0"/>
                </a:cubicBezTo>
                <a:close/>
                <a:moveTo>
                  <a:pt x="436" y="250"/>
                </a:moveTo>
                <a:cubicBezTo>
                  <a:pt x="435" y="254"/>
                  <a:pt x="431" y="256"/>
                  <a:pt x="427" y="256"/>
                </a:cubicBezTo>
                <a:lnTo>
                  <a:pt x="394" y="256"/>
                </a:lnTo>
                <a:cubicBezTo>
                  <a:pt x="391" y="256"/>
                  <a:pt x="388" y="255"/>
                  <a:pt x="386" y="253"/>
                </a:cubicBezTo>
                <a:lnTo>
                  <a:pt x="245" y="105"/>
                </a:lnTo>
                <a:lnTo>
                  <a:pt x="104" y="253"/>
                </a:lnTo>
                <a:cubicBezTo>
                  <a:pt x="102" y="255"/>
                  <a:pt x="99" y="256"/>
                  <a:pt x="96" y="256"/>
                </a:cubicBezTo>
                <a:lnTo>
                  <a:pt x="63" y="256"/>
                </a:lnTo>
                <a:cubicBezTo>
                  <a:pt x="59" y="256"/>
                  <a:pt x="55" y="254"/>
                  <a:pt x="54" y="250"/>
                </a:cubicBezTo>
                <a:cubicBezTo>
                  <a:pt x="52" y="246"/>
                  <a:pt x="53" y="242"/>
                  <a:pt x="56" y="239"/>
                </a:cubicBezTo>
                <a:lnTo>
                  <a:pt x="236" y="52"/>
                </a:lnTo>
                <a:cubicBezTo>
                  <a:pt x="238" y="49"/>
                  <a:pt x="242" y="48"/>
                  <a:pt x="245" y="48"/>
                </a:cubicBezTo>
                <a:cubicBezTo>
                  <a:pt x="248" y="48"/>
                  <a:pt x="252" y="49"/>
                  <a:pt x="254" y="52"/>
                </a:cubicBezTo>
                <a:lnTo>
                  <a:pt x="434" y="239"/>
                </a:lnTo>
                <a:cubicBezTo>
                  <a:pt x="437" y="242"/>
                  <a:pt x="438" y="246"/>
                  <a:pt x="436" y="250"/>
                </a:cubicBezTo>
                <a:close/>
                <a:moveTo>
                  <a:pt x="113" y="267"/>
                </a:moveTo>
                <a:lnTo>
                  <a:pt x="113" y="267"/>
                </a:lnTo>
                <a:lnTo>
                  <a:pt x="113" y="379"/>
                </a:lnTo>
                <a:cubicBezTo>
                  <a:pt x="113" y="389"/>
                  <a:pt x="120" y="398"/>
                  <a:pt x="129" y="398"/>
                </a:cubicBezTo>
                <a:lnTo>
                  <a:pt x="202" y="398"/>
                </a:lnTo>
                <a:lnTo>
                  <a:pt x="202" y="276"/>
                </a:lnTo>
                <a:cubicBezTo>
                  <a:pt x="202" y="266"/>
                  <a:pt x="211" y="257"/>
                  <a:pt x="221" y="257"/>
                </a:cubicBezTo>
                <a:lnTo>
                  <a:pt x="269" y="257"/>
                </a:lnTo>
                <a:cubicBezTo>
                  <a:pt x="279" y="257"/>
                  <a:pt x="288" y="266"/>
                  <a:pt x="288" y="276"/>
                </a:cubicBezTo>
                <a:lnTo>
                  <a:pt x="288" y="398"/>
                </a:lnTo>
                <a:lnTo>
                  <a:pt x="361" y="398"/>
                </a:lnTo>
                <a:cubicBezTo>
                  <a:pt x="370" y="398"/>
                  <a:pt x="377" y="389"/>
                  <a:pt x="377" y="379"/>
                </a:cubicBezTo>
                <a:lnTo>
                  <a:pt x="377" y="268"/>
                </a:lnTo>
                <a:lnTo>
                  <a:pt x="245" y="130"/>
                </a:lnTo>
                <a:lnTo>
                  <a:pt x="113" y="267"/>
                </a:lnTo>
                <a:close/>
              </a:path>
            </a:pathLst>
          </a:custGeom>
          <a:solidFill>
            <a:srgbClr val="00C3D9"/>
          </a:solidFill>
          <a:ln>
            <a:noFill/>
          </a:ln>
          <a:ex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Rectangle 4"/>
          <p:cNvSpPr txBox="1">
            <a:spLocks noChangeArrowheads="1"/>
          </p:cNvSpPr>
          <p:nvPr/>
        </p:nvSpPr>
        <p:spPr bwMode="auto">
          <a:xfrm>
            <a:off x="4744103" y="4636140"/>
            <a:ext cx="4487574" cy="1792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algn="l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指导老师：</a:t>
            </a:r>
            <a:r>
              <a:rPr lang="zh-CN" altLang="en-US" sz="28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杨枨</a:t>
            </a:r>
            <a:endParaRPr lang="en-US" altLang="zh-CN" sz="2800" dirty="0">
              <a:solidFill>
                <a:srgbClr val="C00000"/>
              </a:solidFill>
              <a:latin typeface="方正宋刻本秀楷简体" panose="02000000000000000000" charset="-122"/>
              <a:ea typeface="方正宋刻本秀楷简体" panose="02000000000000000000" charset="-122"/>
            </a:endParaRPr>
          </a:p>
          <a:p>
            <a:pPr algn="l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报告小组：</a:t>
            </a:r>
            <a:r>
              <a:rPr lang="en-US" altLang="zh-CN" sz="28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G-16</a:t>
            </a:r>
          </a:p>
          <a:p>
            <a:pPr algn="l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组长：</a:t>
            </a:r>
            <a:r>
              <a:rPr lang="zh-CN" altLang="en-US" sz="28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王华怿</a:t>
            </a:r>
            <a:endParaRPr lang="zh-CN" altLang="en-US" sz="2800" dirty="0">
              <a:solidFill>
                <a:srgbClr val="C00000"/>
              </a:solidFill>
              <a:latin typeface="方正宋刻本秀楷简体" panose="02000000000000000000" charset="-122"/>
              <a:ea typeface="方正宋刻本秀楷简体" panose="02000000000000000000" charset="-122"/>
            </a:endParaRPr>
          </a:p>
          <a:p>
            <a:pPr algn="l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组员：</a:t>
            </a:r>
            <a:r>
              <a:rPr lang="zh-CN" altLang="en-US" sz="28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吴帅毅、王仕杰</a:t>
            </a: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 bwMode="auto">
          <a:xfrm>
            <a:off x="1383160" y="3873751"/>
            <a:ext cx="8996438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5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项目总结</a:t>
            </a:r>
            <a:endParaRPr lang="zh-CN" altLang="en-US" sz="5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598770" y="6604217"/>
            <a:ext cx="7309443" cy="76200"/>
            <a:chOff x="2475009" y="6173367"/>
            <a:chExt cx="7309443" cy="76200"/>
          </a:xfrm>
        </p:grpSpPr>
        <p:sp>
          <p:nvSpPr>
            <p:cNvPr id="37" name="Rectangle 13"/>
            <p:cNvSpPr/>
            <p:nvPr/>
          </p:nvSpPr>
          <p:spPr>
            <a:xfrm>
              <a:off x="2475009" y="617336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8" name="Rectangle 14"/>
            <p:cNvSpPr/>
            <p:nvPr/>
          </p:nvSpPr>
          <p:spPr>
            <a:xfrm>
              <a:off x="8321412" y="617336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9" name="Rectangle 15"/>
            <p:cNvSpPr/>
            <p:nvPr/>
          </p:nvSpPr>
          <p:spPr>
            <a:xfrm>
              <a:off x="5401089" y="617336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40" name="Rectangle 16"/>
            <p:cNvSpPr/>
            <p:nvPr/>
          </p:nvSpPr>
          <p:spPr>
            <a:xfrm>
              <a:off x="6864129" y="617336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41" name="Rectangle 17"/>
            <p:cNvSpPr/>
            <p:nvPr/>
          </p:nvSpPr>
          <p:spPr>
            <a:xfrm>
              <a:off x="3938049" y="617336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42" name="椭圆 41"/>
          <p:cNvSpPr/>
          <p:nvPr/>
        </p:nvSpPr>
        <p:spPr>
          <a:xfrm>
            <a:off x="3385450" y="3368314"/>
            <a:ext cx="394156" cy="394156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flipH="1">
            <a:off x="2450874" y="2966502"/>
            <a:ext cx="228245" cy="228245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flipH="1">
            <a:off x="1646086" y="2421858"/>
            <a:ext cx="93232" cy="93232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flipH="1">
            <a:off x="1892926" y="3568038"/>
            <a:ext cx="93232" cy="93232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flipH="1">
            <a:off x="9482336" y="1933284"/>
            <a:ext cx="228245" cy="228245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flipH="1">
            <a:off x="9599880" y="776698"/>
            <a:ext cx="93232" cy="93232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flipH="1">
            <a:off x="10265008" y="1693562"/>
            <a:ext cx="93232" cy="93232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8509007" y="3171236"/>
            <a:ext cx="394156" cy="394156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flipH="1">
            <a:off x="9404790" y="2916636"/>
            <a:ext cx="228245" cy="228245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flipH="1">
            <a:off x="10432228" y="2633623"/>
            <a:ext cx="93232" cy="93232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flipH="1">
            <a:off x="10053327" y="3486475"/>
            <a:ext cx="128180" cy="128180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Freeform 10"/>
          <p:cNvSpPr>
            <a:spLocks noEditPoints="1"/>
          </p:cNvSpPr>
          <p:nvPr/>
        </p:nvSpPr>
        <p:spPr bwMode="auto">
          <a:xfrm>
            <a:off x="4350184" y="4735310"/>
            <a:ext cx="310876" cy="312303"/>
          </a:xfrm>
          <a:custGeom>
            <a:avLst/>
            <a:gdLst>
              <a:gd name="T0" fmla="*/ 245 w 490"/>
              <a:gd name="T1" fmla="*/ 0 h 490"/>
              <a:gd name="T2" fmla="*/ 490 w 490"/>
              <a:gd name="T3" fmla="*/ 245 h 490"/>
              <a:gd name="T4" fmla="*/ 245 w 490"/>
              <a:gd name="T5" fmla="*/ 490 h 490"/>
              <a:gd name="T6" fmla="*/ 0 w 490"/>
              <a:gd name="T7" fmla="*/ 245 h 490"/>
              <a:gd name="T8" fmla="*/ 245 w 490"/>
              <a:gd name="T9" fmla="*/ 0 h 490"/>
              <a:gd name="T10" fmla="*/ 436 w 490"/>
              <a:gd name="T11" fmla="*/ 250 h 490"/>
              <a:gd name="T12" fmla="*/ 427 w 490"/>
              <a:gd name="T13" fmla="*/ 256 h 490"/>
              <a:gd name="T14" fmla="*/ 394 w 490"/>
              <a:gd name="T15" fmla="*/ 256 h 490"/>
              <a:gd name="T16" fmla="*/ 386 w 490"/>
              <a:gd name="T17" fmla="*/ 253 h 490"/>
              <a:gd name="T18" fmla="*/ 245 w 490"/>
              <a:gd name="T19" fmla="*/ 105 h 490"/>
              <a:gd name="T20" fmla="*/ 104 w 490"/>
              <a:gd name="T21" fmla="*/ 253 h 490"/>
              <a:gd name="T22" fmla="*/ 96 w 490"/>
              <a:gd name="T23" fmla="*/ 256 h 490"/>
              <a:gd name="T24" fmla="*/ 63 w 490"/>
              <a:gd name="T25" fmla="*/ 256 h 490"/>
              <a:gd name="T26" fmla="*/ 54 w 490"/>
              <a:gd name="T27" fmla="*/ 250 h 490"/>
              <a:gd name="T28" fmla="*/ 56 w 490"/>
              <a:gd name="T29" fmla="*/ 239 h 490"/>
              <a:gd name="T30" fmla="*/ 236 w 490"/>
              <a:gd name="T31" fmla="*/ 52 h 490"/>
              <a:gd name="T32" fmla="*/ 245 w 490"/>
              <a:gd name="T33" fmla="*/ 48 h 490"/>
              <a:gd name="T34" fmla="*/ 254 w 490"/>
              <a:gd name="T35" fmla="*/ 52 h 490"/>
              <a:gd name="T36" fmla="*/ 434 w 490"/>
              <a:gd name="T37" fmla="*/ 239 h 490"/>
              <a:gd name="T38" fmla="*/ 436 w 490"/>
              <a:gd name="T39" fmla="*/ 250 h 490"/>
              <a:gd name="T40" fmla="*/ 113 w 490"/>
              <a:gd name="T41" fmla="*/ 267 h 490"/>
              <a:gd name="T42" fmla="*/ 113 w 490"/>
              <a:gd name="T43" fmla="*/ 267 h 490"/>
              <a:gd name="T44" fmla="*/ 113 w 490"/>
              <a:gd name="T45" fmla="*/ 379 h 490"/>
              <a:gd name="T46" fmla="*/ 129 w 490"/>
              <a:gd name="T47" fmla="*/ 398 h 490"/>
              <a:gd name="T48" fmla="*/ 202 w 490"/>
              <a:gd name="T49" fmla="*/ 398 h 490"/>
              <a:gd name="T50" fmla="*/ 202 w 490"/>
              <a:gd name="T51" fmla="*/ 276 h 490"/>
              <a:gd name="T52" fmla="*/ 221 w 490"/>
              <a:gd name="T53" fmla="*/ 257 h 490"/>
              <a:gd name="T54" fmla="*/ 269 w 490"/>
              <a:gd name="T55" fmla="*/ 257 h 490"/>
              <a:gd name="T56" fmla="*/ 288 w 490"/>
              <a:gd name="T57" fmla="*/ 276 h 490"/>
              <a:gd name="T58" fmla="*/ 288 w 490"/>
              <a:gd name="T59" fmla="*/ 398 h 490"/>
              <a:gd name="T60" fmla="*/ 361 w 490"/>
              <a:gd name="T61" fmla="*/ 398 h 490"/>
              <a:gd name="T62" fmla="*/ 377 w 490"/>
              <a:gd name="T63" fmla="*/ 379 h 490"/>
              <a:gd name="T64" fmla="*/ 377 w 490"/>
              <a:gd name="T65" fmla="*/ 268 h 490"/>
              <a:gd name="T66" fmla="*/ 245 w 490"/>
              <a:gd name="T67" fmla="*/ 130 h 490"/>
              <a:gd name="T68" fmla="*/ 113 w 490"/>
              <a:gd name="T69" fmla="*/ 26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90" h="490">
                <a:moveTo>
                  <a:pt x="245" y="0"/>
                </a:moveTo>
                <a:cubicBezTo>
                  <a:pt x="380" y="0"/>
                  <a:pt x="490" y="110"/>
                  <a:pt x="490" y="245"/>
                </a:cubicBezTo>
                <a:cubicBezTo>
                  <a:pt x="490" y="381"/>
                  <a:pt x="380" y="490"/>
                  <a:pt x="245" y="490"/>
                </a:cubicBezTo>
                <a:cubicBezTo>
                  <a:pt x="110" y="490"/>
                  <a:pt x="0" y="381"/>
                  <a:pt x="0" y="245"/>
                </a:cubicBezTo>
                <a:cubicBezTo>
                  <a:pt x="0" y="110"/>
                  <a:pt x="110" y="0"/>
                  <a:pt x="245" y="0"/>
                </a:cubicBezTo>
                <a:close/>
                <a:moveTo>
                  <a:pt x="436" y="250"/>
                </a:moveTo>
                <a:cubicBezTo>
                  <a:pt x="435" y="254"/>
                  <a:pt x="431" y="256"/>
                  <a:pt x="427" y="256"/>
                </a:cubicBezTo>
                <a:lnTo>
                  <a:pt x="394" y="256"/>
                </a:lnTo>
                <a:cubicBezTo>
                  <a:pt x="391" y="256"/>
                  <a:pt x="388" y="255"/>
                  <a:pt x="386" y="253"/>
                </a:cubicBezTo>
                <a:lnTo>
                  <a:pt x="245" y="105"/>
                </a:lnTo>
                <a:lnTo>
                  <a:pt x="104" y="253"/>
                </a:lnTo>
                <a:cubicBezTo>
                  <a:pt x="102" y="255"/>
                  <a:pt x="99" y="256"/>
                  <a:pt x="96" y="256"/>
                </a:cubicBezTo>
                <a:lnTo>
                  <a:pt x="63" y="256"/>
                </a:lnTo>
                <a:cubicBezTo>
                  <a:pt x="59" y="256"/>
                  <a:pt x="55" y="254"/>
                  <a:pt x="54" y="250"/>
                </a:cubicBezTo>
                <a:cubicBezTo>
                  <a:pt x="52" y="246"/>
                  <a:pt x="53" y="242"/>
                  <a:pt x="56" y="239"/>
                </a:cubicBezTo>
                <a:lnTo>
                  <a:pt x="236" y="52"/>
                </a:lnTo>
                <a:cubicBezTo>
                  <a:pt x="238" y="49"/>
                  <a:pt x="242" y="48"/>
                  <a:pt x="245" y="48"/>
                </a:cubicBezTo>
                <a:cubicBezTo>
                  <a:pt x="248" y="48"/>
                  <a:pt x="252" y="49"/>
                  <a:pt x="254" y="52"/>
                </a:cubicBezTo>
                <a:lnTo>
                  <a:pt x="434" y="239"/>
                </a:lnTo>
                <a:cubicBezTo>
                  <a:pt x="437" y="242"/>
                  <a:pt x="438" y="246"/>
                  <a:pt x="436" y="250"/>
                </a:cubicBezTo>
                <a:close/>
                <a:moveTo>
                  <a:pt x="113" y="267"/>
                </a:moveTo>
                <a:lnTo>
                  <a:pt x="113" y="267"/>
                </a:lnTo>
                <a:lnTo>
                  <a:pt x="113" y="379"/>
                </a:lnTo>
                <a:cubicBezTo>
                  <a:pt x="113" y="389"/>
                  <a:pt x="120" y="398"/>
                  <a:pt x="129" y="398"/>
                </a:cubicBezTo>
                <a:lnTo>
                  <a:pt x="202" y="398"/>
                </a:lnTo>
                <a:lnTo>
                  <a:pt x="202" y="276"/>
                </a:lnTo>
                <a:cubicBezTo>
                  <a:pt x="202" y="266"/>
                  <a:pt x="211" y="257"/>
                  <a:pt x="221" y="257"/>
                </a:cubicBezTo>
                <a:lnTo>
                  <a:pt x="269" y="257"/>
                </a:lnTo>
                <a:cubicBezTo>
                  <a:pt x="279" y="257"/>
                  <a:pt x="288" y="266"/>
                  <a:pt x="288" y="276"/>
                </a:cubicBezTo>
                <a:lnTo>
                  <a:pt x="288" y="398"/>
                </a:lnTo>
                <a:lnTo>
                  <a:pt x="361" y="398"/>
                </a:lnTo>
                <a:cubicBezTo>
                  <a:pt x="370" y="398"/>
                  <a:pt x="377" y="389"/>
                  <a:pt x="377" y="379"/>
                </a:cubicBezTo>
                <a:lnTo>
                  <a:pt x="377" y="268"/>
                </a:lnTo>
                <a:lnTo>
                  <a:pt x="245" y="130"/>
                </a:lnTo>
                <a:lnTo>
                  <a:pt x="113" y="267"/>
                </a:lnTo>
                <a:close/>
              </a:path>
            </a:pathLst>
          </a:custGeom>
          <a:solidFill>
            <a:srgbClr val="00C3D9"/>
          </a:solidFill>
          <a:ln>
            <a:noFill/>
          </a:ln>
          <a:ex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10"/>
          <p:cNvSpPr>
            <a:spLocks noEditPoints="1"/>
          </p:cNvSpPr>
          <p:nvPr/>
        </p:nvSpPr>
        <p:spPr bwMode="auto">
          <a:xfrm>
            <a:off x="4350184" y="5184633"/>
            <a:ext cx="310876" cy="312303"/>
          </a:xfrm>
          <a:custGeom>
            <a:avLst/>
            <a:gdLst>
              <a:gd name="T0" fmla="*/ 245 w 490"/>
              <a:gd name="T1" fmla="*/ 0 h 490"/>
              <a:gd name="T2" fmla="*/ 490 w 490"/>
              <a:gd name="T3" fmla="*/ 245 h 490"/>
              <a:gd name="T4" fmla="*/ 245 w 490"/>
              <a:gd name="T5" fmla="*/ 490 h 490"/>
              <a:gd name="T6" fmla="*/ 0 w 490"/>
              <a:gd name="T7" fmla="*/ 245 h 490"/>
              <a:gd name="T8" fmla="*/ 245 w 490"/>
              <a:gd name="T9" fmla="*/ 0 h 490"/>
              <a:gd name="T10" fmla="*/ 436 w 490"/>
              <a:gd name="T11" fmla="*/ 250 h 490"/>
              <a:gd name="T12" fmla="*/ 427 w 490"/>
              <a:gd name="T13" fmla="*/ 256 h 490"/>
              <a:gd name="T14" fmla="*/ 394 w 490"/>
              <a:gd name="T15" fmla="*/ 256 h 490"/>
              <a:gd name="T16" fmla="*/ 386 w 490"/>
              <a:gd name="T17" fmla="*/ 253 h 490"/>
              <a:gd name="T18" fmla="*/ 245 w 490"/>
              <a:gd name="T19" fmla="*/ 105 h 490"/>
              <a:gd name="T20" fmla="*/ 104 w 490"/>
              <a:gd name="T21" fmla="*/ 253 h 490"/>
              <a:gd name="T22" fmla="*/ 96 w 490"/>
              <a:gd name="T23" fmla="*/ 256 h 490"/>
              <a:gd name="T24" fmla="*/ 63 w 490"/>
              <a:gd name="T25" fmla="*/ 256 h 490"/>
              <a:gd name="T26" fmla="*/ 54 w 490"/>
              <a:gd name="T27" fmla="*/ 250 h 490"/>
              <a:gd name="T28" fmla="*/ 56 w 490"/>
              <a:gd name="T29" fmla="*/ 239 h 490"/>
              <a:gd name="T30" fmla="*/ 236 w 490"/>
              <a:gd name="T31" fmla="*/ 52 h 490"/>
              <a:gd name="T32" fmla="*/ 245 w 490"/>
              <a:gd name="T33" fmla="*/ 48 h 490"/>
              <a:gd name="T34" fmla="*/ 254 w 490"/>
              <a:gd name="T35" fmla="*/ 52 h 490"/>
              <a:gd name="T36" fmla="*/ 434 w 490"/>
              <a:gd name="T37" fmla="*/ 239 h 490"/>
              <a:gd name="T38" fmla="*/ 436 w 490"/>
              <a:gd name="T39" fmla="*/ 250 h 490"/>
              <a:gd name="T40" fmla="*/ 113 w 490"/>
              <a:gd name="T41" fmla="*/ 267 h 490"/>
              <a:gd name="T42" fmla="*/ 113 w 490"/>
              <a:gd name="T43" fmla="*/ 267 h 490"/>
              <a:gd name="T44" fmla="*/ 113 w 490"/>
              <a:gd name="T45" fmla="*/ 379 h 490"/>
              <a:gd name="T46" fmla="*/ 129 w 490"/>
              <a:gd name="T47" fmla="*/ 398 h 490"/>
              <a:gd name="T48" fmla="*/ 202 w 490"/>
              <a:gd name="T49" fmla="*/ 398 h 490"/>
              <a:gd name="T50" fmla="*/ 202 w 490"/>
              <a:gd name="T51" fmla="*/ 276 h 490"/>
              <a:gd name="T52" fmla="*/ 221 w 490"/>
              <a:gd name="T53" fmla="*/ 257 h 490"/>
              <a:gd name="T54" fmla="*/ 269 w 490"/>
              <a:gd name="T55" fmla="*/ 257 h 490"/>
              <a:gd name="T56" fmla="*/ 288 w 490"/>
              <a:gd name="T57" fmla="*/ 276 h 490"/>
              <a:gd name="T58" fmla="*/ 288 w 490"/>
              <a:gd name="T59" fmla="*/ 398 h 490"/>
              <a:gd name="T60" fmla="*/ 361 w 490"/>
              <a:gd name="T61" fmla="*/ 398 h 490"/>
              <a:gd name="T62" fmla="*/ 377 w 490"/>
              <a:gd name="T63" fmla="*/ 379 h 490"/>
              <a:gd name="T64" fmla="*/ 377 w 490"/>
              <a:gd name="T65" fmla="*/ 268 h 490"/>
              <a:gd name="T66" fmla="*/ 245 w 490"/>
              <a:gd name="T67" fmla="*/ 130 h 490"/>
              <a:gd name="T68" fmla="*/ 113 w 490"/>
              <a:gd name="T69" fmla="*/ 26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90" h="490">
                <a:moveTo>
                  <a:pt x="245" y="0"/>
                </a:moveTo>
                <a:cubicBezTo>
                  <a:pt x="380" y="0"/>
                  <a:pt x="490" y="110"/>
                  <a:pt x="490" y="245"/>
                </a:cubicBezTo>
                <a:cubicBezTo>
                  <a:pt x="490" y="381"/>
                  <a:pt x="380" y="490"/>
                  <a:pt x="245" y="490"/>
                </a:cubicBezTo>
                <a:cubicBezTo>
                  <a:pt x="110" y="490"/>
                  <a:pt x="0" y="381"/>
                  <a:pt x="0" y="245"/>
                </a:cubicBezTo>
                <a:cubicBezTo>
                  <a:pt x="0" y="110"/>
                  <a:pt x="110" y="0"/>
                  <a:pt x="245" y="0"/>
                </a:cubicBezTo>
                <a:close/>
                <a:moveTo>
                  <a:pt x="436" y="250"/>
                </a:moveTo>
                <a:cubicBezTo>
                  <a:pt x="435" y="254"/>
                  <a:pt x="431" y="256"/>
                  <a:pt x="427" y="256"/>
                </a:cubicBezTo>
                <a:lnTo>
                  <a:pt x="394" y="256"/>
                </a:lnTo>
                <a:cubicBezTo>
                  <a:pt x="391" y="256"/>
                  <a:pt x="388" y="255"/>
                  <a:pt x="386" y="253"/>
                </a:cubicBezTo>
                <a:lnTo>
                  <a:pt x="245" y="105"/>
                </a:lnTo>
                <a:lnTo>
                  <a:pt x="104" y="253"/>
                </a:lnTo>
                <a:cubicBezTo>
                  <a:pt x="102" y="255"/>
                  <a:pt x="99" y="256"/>
                  <a:pt x="96" y="256"/>
                </a:cubicBezTo>
                <a:lnTo>
                  <a:pt x="63" y="256"/>
                </a:lnTo>
                <a:cubicBezTo>
                  <a:pt x="59" y="256"/>
                  <a:pt x="55" y="254"/>
                  <a:pt x="54" y="250"/>
                </a:cubicBezTo>
                <a:cubicBezTo>
                  <a:pt x="52" y="246"/>
                  <a:pt x="53" y="242"/>
                  <a:pt x="56" y="239"/>
                </a:cubicBezTo>
                <a:lnTo>
                  <a:pt x="236" y="52"/>
                </a:lnTo>
                <a:cubicBezTo>
                  <a:pt x="238" y="49"/>
                  <a:pt x="242" y="48"/>
                  <a:pt x="245" y="48"/>
                </a:cubicBezTo>
                <a:cubicBezTo>
                  <a:pt x="248" y="48"/>
                  <a:pt x="252" y="49"/>
                  <a:pt x="254" y="52"/>
                </a:cubicBezTo>
                <a:lnTo>
                  <a:pt x="434" y="239"/>
                </a:lnTo>
                <a:cubicBezTo>
                  <a:pt x="437" y="242"/>
                  <a:pt x="438" y="246"/>
                  <a:pt x="436" y="250"/>
                </a:cubicBezTo>
                <a:close/>
                <a:moveTo>
                  <a:pt x="113" y="267"/>
                </a:moveTo>
                <a:lnTo>
                  <a:pt x="113" y="267"/>
                </a:lnTo>
                <a:lnTo>
                  <a:pt x="113" y="379"/>
                </a:lnTo>
                <a:cubicBezTo>
                  <a:pt x="113" y="389"/>
                  <a:pt x="120" y="398"/>
                  <a:pt x="129" y="398"/>
                </a:cubicBezTo>
                <a:lnTo>
                  <a:pt x="202" y="398"/>
                </a:lnTo>
                <a:lnTo>
                  <a:pt x="202" y="276"/>
                </a:lnTo>
                <a:cubicBezTo>
                  <a:pt x="202" y="266"/>
                  <a:pt x="211" y="257"/>
                  <a:pt x="221" y="257"/>
                </a:cubicBezTo>
                <a:lnTo>
                  <a:pt x="269" y="257"/>
                </a:lnTo>
                <a:cubicBezTo>
                  <a:pt x="279" y="257"/>
                  <a:pt x="288" y="266"/>
                  <a:pt x="288" y="276"/>
                </a:cubicBezTo>
                <a:lnTo>
                  <a:pt x="288" y="398"/>
                </a:lnTo>
                <a:lnTo>
                  <a:pt x="361" y="398"/>
                </a:lnTo>
                <a:cubicBezTo>
                  <a:pt x="370" y="398"/>
                  <a:pt x="377" y="389"/>
                  <a:pt x="377" y="379"/>
                </a:cubicBezTo>
                <a:lnTo>
                  <a:pt x="377" y="268"/>
                </a:lnTo>
                <a:lnTo>
                  <a:pt x="245" y="130"/>
                </a:lnTo>
                <a:lnTo>
                  <a:pt x="113" y="267"/>
                </a:lnTo>
                <a:close/>
              </a:path>
            </a:pathLst>
          </a:custGeom>
          <a:solidFill>
            <a:srgbClr val="00C3D9"/>
          </a:solidFill>
          <a:ln>
            <a:noFill/>
          </a:ln>
          <a:ex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10"/>
          <p:cNvSpPr>
            <a:spLocks noEditPoints="1"/>
          </p:cNvSpPr>
          <p:nvPr/>
        </p:nvSpPr>
        <p:spPr bwMode="auto">
          <a:xfrm>
            <a:off x="4350184" y="6047973"/>
            <a:ext cx="310876" cy="312303"/>
          </a:xfrm>
          <a:custGeom>
            <a:avLst/>
            <a:gdLst>
              <a:gd name="T0" fmla="*/ 245 w 490"/>
              <a:gd name="T1" fmla="*/ 0 h 490"/>
              <a:gd name="T2" fmla="*/ 490 w 490"/>
              <a:gd name="T3" fmla="*/ 245 h 490"/>
              <a:gd name="T4" fmla="*/ 245 w 490"/>
              <a:gd name="T5" fmla="*/ 490 h 490"/>
              <a:gd name="T6" fmla="*/ 0 w 490"/>
              <a:gd name="T7" fmla="*/ 245 h 490"/>
              <a:gd name="T8" fmla="*/ 245 w 490"/>
              <a:gd name="T9" fmla="*/ 0 h 490"/>
              <a:gd name="T10" fmla="*/ 436 w 490"/>
              <a:gd name="T11" fmla="*/ 250 h 490"/>
              <a:gd name="T12" fmla="*/ 427 w 490"/>
              <a:gd name="T13" fmla="*/ 256 h 490"/>
              <a:gd name="T14" fmla="*/ 394 w 490"/>
              <a:gd name="T15" fmla="*/ 256 h 490"/>
              <a:gd name="T16" fmla="*/ 386 w 490"/>
              <a:gd name="T17" fmla="*/ 253 h 490"/>
              <a:gd name="T18" fmla="*/ 245 w 490"/>
              <a:gd name="T19" fmla="*/ 105 h 490"/>
              <a:gd name="T20" fmla="*/ 104 w 490"/>
              <a:gd name="T21" fmla="*/ 253 h 490"/>
              <a:gd name="T22" fmla="*/ 96 w 490"/>
              <a:gd name="T23" fmla="*/ 256 h 490"/>
              <a:gd name="T24" fmla="*/ 63 w 490"/>
              <a:gd name="T25" fmla="*/ 256 h 490"/>
              <a:gd name="T26" fmla="*/ 54 w 490"/>
              <a:gd name="T27" fmla="*/ 250 h 490"/>
              <a:gd name="T28" fmla="*/ 56 w 490"/>
              <a:gd name="T29" fmla="*/ 239 h 490"/>
              <a:gd name="T30" fmla="*/ 236 w 490"/>
              <a:gd name="T31" fmla="*/ 52 h 490"/>
              <a:gd name="T32" fmla="*/ 245 w 490"/>
              <a:gd name="T33" fmla="*/ 48 h 490"/>
              <a:gd name="T34" fmla="*/ 254 w 490"/>
              <a:gd name="T35" fmla="*/ 52 h 490"/>
              <a:gd name="T36" fmla="*/ 434 w 490"/>
              <a:gd name="T37" fmla="*/ 239 h 490"/>
              <a:gd name="T38" fmla="*/ 436 w 490"/>
              <a:gd name="T39" fmla="*/ 250 h 490"/>
              <a:gd name="T40" fmla="*/ 113 w 490"/>
              <a:gd name="T41" fmla="*/ 267 h 490"/>
              <a:gd name="T42" fmla="*/ 113 w 490"/>
              <a:gd name="T43" fmla="*/ 267 h 490"/>
              <a:gd name="T44" fmla="*/ 113 w 490"/>
              <a:gd name="T45" fmla="*/ 379 h 490"/>
              <a:gd name="T46" fmla="*/ 129 w 490"/>
              <a:gd name="T47" fmla="*/ 398 h 490"/>
              <a:gd name="T48" fmla="*/ 202 w 490"/>
              <a:gd name="T49" fmla="*/ 398 h 490"/>
              <a:gd name="T50" fmla="*/ 202 w 490"/>
              <a:gd name="T51" fmla="*/ 276 h 490"/>
              <a:gd name="T52" fmla="*/ 221 w 490"/>
              <a:gd name="T53" fmla="*/ 257 h 490"/>
              <a:gd name="T54" fmla="*/ 269 w 490"/>
              <a:gd name="T55" fmla="*/ 257 h 490"/>
              <a:gd name="T56" fmla="*/ 288 w 490"/>
              <a:gd name="T57" fmla="*/ 276 h 490"/>
              <a:gd name="T58" fmla="*/ 288 w 490"/>
              <a:gd name="T59" fmla="*/ 398 h 490"/>
              <a:gd name="T60" fmla="*/ 361 w 490"/>
              <a:gd name="T61" fmla="*/ 398 h 490"/>
              <a:gd name="T62" fmla="*/ 377 w 490"/>
              <a:gd name="T63" fmla="*/ 379 h 490"/>
              <a:gd name="T64" fmla="*/ 377 w 490"/>
              <a:gd name="T65" fmla="*/ 268 h 490"/>
              <a:gd name="T66" fmla="*/ 245 w 490"/>
              <a:gd name="T67" fmla="*/ 130 h 490"/>
              <a:gd name="T68" fmla="*/ 113 w 490"/>
              <a:gd name="T69" fmla="*/ 26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90" h="490">
                <a:moveTo>
                  <a:pt x="245" y="0"/>
                </a:moveTo>
                <a:cubicBezTo>
                  <a:pt x="380" y="0"/>
                  <a:pt x="490" y="110"/>
                  <a:pt x="490" y="245"/>
                </a:cubicBezTo>
                <a:cubicBezTo>
                  <a:pt x="490" y="381"/>
                  <a:pt x="380" y="490"/>
                  <a:pt x="245" y="490"/>
                </a:cubicBezTo>
                <a:cubicBezTo>
                  <a:pt x="110" y="490"/>
                  <a:pt x="0" y="381"/>
                  <a:pt x="0" y="245"/>
                </a:cubicBezTo>
                <a:cubicBezTo>
                  <a:pt x="0" y="110"/>
                  <a:pt x="110" y="0"/>
                  <a:pt x="245" y="0"/>
                </a:cubicBezTo>
                <a:close/>
                <a:moveTo>
                  <a:pt x="436" y="250"/>
                </a:moveTo>
                <a:cubicBezTo>
                  <a:pt x="435" y="254"/>
                  <a:pt x="431" y="256"/>
                  <a:pt x="427" y="256"/>
                </a:cubicBezTo>
                <a:lnTo>
                  <a:pt x="394" y="256"/>
                </a:lnTo>
                <a:cubicBezTo>
                  <a:pt x="391" y="256"/>
                  <a:pt x="388" y="255"/>
                  <a:pt x="386" y="253"/>
                </a:cubicBezTo>
                <a:lnTo>
                  <a:pt x="245" y="105"/>
                </a:lnTo>
                <a:lnTo>
                  <a:pt x="104" y="253"/>
                </a:lnTo>
                <a:cubicBezTo>
                  <a:pt x="102" y="255"/>
                  <a:pt x="99" y="256"/>
                  <a:pt x="96" y="256"/>
                </a:cubicBezTo>
                <a:lnTo>
                  <a:pt x="63" y="256"/>
                </a:lnTo>
                <a:cubicBezTo>
                  <a:pt x="59" y="256"/>
                  <a:pt x="55" y="254"/>
                  <a:pt x="54" y="250"/>
                </a:cubicBezTo>
                <a:cubicBezTo>
                  <a:pt x="52" y="246"/>
                  <a:pt x="53" y="242"/>
                  <a:pt x="56" y="239"/>
                </a:cubicBezTo>
                <a:lnTo>
                  <a:pt x="236" y="52"/>
                </a:lnTo>
                <a:cubicBezTo>
                  <a:pt x="238" y="49"/>
                  <a:pt x="242" y="48"/>
                  <a:pt x="245" y="48"/>
                </a:cubicBezTo>
                <a:cubicBezTo>
                  <a:pt x="248" y="48"/>
                  <a:pt x="252" y="49"/>
                  <a:pt x="254" y="52"/>
                </a:cubicBezTo>
                <a:lnTo>
                  <a:pt x="434" y="239"/>
                </a:lnTo>
                <a:cubicBezTo>
                  <a:pt x="437" y="242"/>
                  <a:pt x="438" y="246"/>
                  <a:pt x="436" y="250"/>
                </a:cubicBezTo>
                <a:close/>
                <a:moveTo>
                  <a:pt x="113" y="267"/>
                </a:moveTo>
                <a:lnTo>
                  <a:pt x="113" y="267"/>
                </a:lnTo>
                <a:lnTo>
                  <a:pt x="113" y="379"/>
                </a:lnTo>
                <a:cubicBezTo>
                  <a:pt x="113" y="389"/>
                  <a:pt x="120" y="398"/>
                  <a:pt x="129" y="398"/>
                </a:cubicBezTo>
                <a:lnTo>
                  <a:pt x="202" y="398"/>
                </a:lnTo>
                <a:lnTo>
                  <a:pt x="202" y="276"/>
                </a:lnTo>
                <a:cubicBezTo>
                  <a:pt x="202" y="266"/>
                  <a:pt x="211" y="257"/>
                  <a:pt x="221" y="257"/>
                </a:cubicBezTo>
                <a:lnTo>
                  <a:pt x="269" y="257"/>
                </a:lnTo>
                <a:cubicBezTo>
                  <a:pt x="279" y="257"/>
                  <a:pt x="288" y="266"/>
                  <a:pt x="288" y="276"/>
                </a:cubicBezTo>
                <a:lnTo>
                  <a:pt x="288" y="398"/>
                </a:lnTo>
                <a:lnTo>
                  <a:pt x="361" y="398"/>
                </a:lnTo>
                <a:cubicBezTo>
                  <a:pt x="370" y="398"/>
                  <a:pt x="377" y="389"/>
                  <a:pt x="377" y="379"/>
                </a:cubicBezTo>
                <a:lnTo>
                  <a:pt x="377" y="268"/>
                </a:lnTo>
                <a:lnTo>
                  <a:pt x="245" y="130"/>
                </a:lnTo>
                <a:lnTo>
                  <a:pt x="113" y="267"/>
                </a:lnTo>
                <a:close/>
              </a:path>
            </a:pathLst>
          </a:custGeom>
          <a:solidFill>
            <a:srgbClr val="00C3D9"/>
          </a:solidFill>
          <a:ln>
            <a:noFill/>
          </a:ln>
          <a:ex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8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765585" y="4636140"/>
            <a:ext cx="1716751" cy="15449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28306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226548" y="168992"/>
            <a:ext cx="4396810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/>
              <a:t> 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</a:t>
            </a:r>
            <a:endParaRPr lang="zh-CN" altLang="zh-CN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9310" y="788423"/>
            <a:ext cx="4147127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835025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游戏引擎（</a:t>
            </a:r>
            <a:r>
              <a:rPr lang="en-US" altLang="zh-CN" sz="2400" b="1" dirty="0" err="1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Layabox</a:t>
            </a:r>
            <a:r>
              <a:rPr lang="zh-CN" altLang="zh-CN" sz="24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）</a:t>
            </a:r>
            <a:endParaRPr lang="en-US" altLang="zh-CN" sz="2400" b="1" dirty="0">
              <a:solidFill>
                <a:srgbClr val="FFFFFF">
                  <a:lumMod val="50000"/>
                </a:srgbClr>
              </a:solidFill>
              <a:latin typeface="Open Sans" pitchFamily="34" charset="0"/>
              <a:cs typeface="Calibri" pitchFamily="34" charset="0"/>
            </a:endParaRPr>
          </a:p>
          <a:p>
            <a:pPr indent="835025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配置管理工具（</a:t>
            </a:r>
            <a:r>
              <a:rPr lang="en-US" altLang="zh-CN" sz="2400" b="1" dirty="0" err="1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gittub</a:t>
            </a:r>
            <a:r>
              <a:rPr lang="zh-CN" altLang="zh-CN" sz="24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）</a:t>
            </a:r>
            <a:endParaRPr lang="zh-CN" altLang="zh-CN" sz="2400" b="1" dirty="0">
              <a:solidFill>
                <a:srgbClr val="FFFFFF">
                  <a:lumMod val="50000"/>
                </a:srgbClr>
              </a:solidFill>
              <a:latin typeface="Open Sans" pitchFamily="34" charset="0"/>
              <a:cs typeface="Calibri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21793" y="3059607"/>
            <a:ext cx="15696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局限性</a:t>
            </a:r>
            <a:endParaRPr lang="zh-CN" altLang="zh-CN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68219" y="4177843"/>
            <a:ext cx="9605818" cy="12824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tabLst>
                <a:tab pos="198120" algn="l"/>
              </a:tabLst>
            </a:pPr>
            <a:r>
              <a:rPr lang="en-US" altLang="zh-CN" sz="24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1.</a:t>
            </a:r>
            <a:r>
              <a:rPr lang="zh-CN" altLang="zh-CN" sz="24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各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成员对所需要的设备都不太熟悉，需要花费一定时间去学习</a:t>
            </a:r>
          </a:p>
          <a:p>
            <a:pPr lv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tabLst>
                <a:tab pos="198120" algn="l"/>
              </a:tabLst>
            </a:pPr>
            <a:r>
              <a:rPr lang="en-US" altLang="zh-CN" sz="24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2.</a:t>
            </a:r>
            <a:r>
              <a:rPr lang="zh-CN" altLang="zh-CN" sz="24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若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算法设计不当，将影响整个游戏的继续</a:t>
            </a:r>
          </a:p>
        </p:txBody>
      </p:sp>
    </p:spTree>
    <p:extLst>
      <p:ext uri="{BB962C8B-B14F-4D97-AF65-F5344CB8AC3E}">
        <p14:creationId xmlns:p14="http://schemas.microsoft.com/office/powerpoint/2010/main" val="3931660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4142417" y="249630"/>
            <a:ext cx="3680784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目标功能概述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701964" y="1056098"/>
            <a:ext cx="10926618" cy="200893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 flipV="1">
            <a:off x="2137" y="6829103"/>
            <a:ext cx="12188276" cy="6096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6" rIns="91433" bIns="45716"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812507"/>
              </p:ext>
            </p:extLst>
          </p:nvPr>
        </p:nvGraphicFramePr>
        <p:xfrm>
          <a:off x="733005" y="1554831"/>
          <a:ext cx="10499608" cy="5280469"/>
        </p:xfrm>
        <a:graphic>
          <a:graphicData uri="http://schemas.openxmlformats.org/drawingml/2006/table">
            <a:tbl>
              <a:tblPr firstRow="1" firstCol="1" bandRow="1"/>
              <a:tblGrid>
                <a:gridCol w="2356031"/>
                <a:gridCol w="1908164"/>
                <a:gridCol w="6235413"/>
              </a:tblGrid>
              <a:tr h="402847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600" kern="0" dirty="0">
                          <a:solidFill>
                            <a:srgbClr val="44546A"/>
                          </a:solidFill>
                          <a:effectLst/>
                          <a:latin typeface="Times New Roman" panose="02020603050405020304" pitchFamily="18" charset="0"/>
                          <a:ea typeface="等线 Light" panose="02010600030101010101" pitchFamily="2" charset="-122"/>
                          <a:cs typeface="宋体" panose="02010600030101010101" pitchFamily="2" charset="-122"/>
                        </a:rPr>
                        <a:t>目标层次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600" kern="0" dirty="0">
                          <a:solidFill>
                            <a:srgbClr val="44546A"/>
                          </a:solidFill>
                          <a:effectLst/>
                          <a:latin typeface="Times New Roman" panose="02020603050405020304" pitchFamily="18" charset="0"/>
                          <a:ea typeface="等线 Light" panose="02010600030101010101" pitchFamily="2" charset="-122"/>
                          <a:cs typeface="宋体" panose="02010600030101010101" pitchFamily="2" charset="-122"/>
                        </a:rPr>
                        <a:t>目标名称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600" kern="0" dirty="0">
                          <a:solidFill>
                            <a:srgbClr val="44546A"/>
                          </a:solidFill>
                          <a:effectLst/>
                          <a:latin typeface="Times New Roman" panose="02020603050405020304" pitchFamily="18" charset="0"/>
                          <a:ea typeface="等线 Light" panose="02010600030101010101" pitchFamily="2" charset="-122"/>
                          <a:cs typeface="宋体" panose="02010600030101010101" pitchFamily="2" charset="-122"/>
                        </a:rPr>
                        <a:t>目标概述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948">
                <a:tc rowSpan="9"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6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基础目标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地图—城池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地图只由城池构成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87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武将系统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每一位武将拥有自己的属性</a:t>
                      </a:r>
                      <a:r>
                        <a:rPr lang="en-US" sz="1400" kern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:</a:t>
                      </a:r>
                      <a:r>
                        <a:rPr lang="zh-CN" sz="1400" kern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统帅，武力，政治，计谋，魅力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9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内政系统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开发农田，开发商业，粮草买卖，提高民忠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9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军事系统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出征，输送，征兵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87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计策系统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离间武将，蛊惑民众，降低城防，降低商业，降低农业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9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人事系统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 smtClean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褒奖</a:t>
                      </a: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，移动，流放，登庸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9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简单的资源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金钱，粮草，兵力，民忠，将忠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87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排行榜系统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可以根据一定公式和目标成就折合分数，和好友比拼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9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每回合自动保存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0006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摁下“下一回合”按钮后，优先进行自动保存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948">
                <a:tc rowSpan="6"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kern="0" dirty="0" smtClean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拓展</a:t>
                      </a:r>
                      <a:r>
                        <a:rPr lang="zh-CN" sz="1600" kern="0" dirty="0" smtClean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目标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有规律的随机事件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地震，台风，旱灾，涝灾；丰收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87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多种胜利条件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不仅仅只能通过征服获得胜利，还可以选择复兴汉室，或者组成联合。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9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外交系统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宣战，友好，同盟，联盟，劝降，臣服，侮辱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39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头衔</a:t>
                      </a:r>
                      <a:r>
                        <a:rPr lang="en-US" sz="1400" kern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-</a:t>
                      </a:r>
                      <a:r>
                        <a:rPr lang="zh-CN" sz="1400" kern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官位系统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通过一定条件可以获得官位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87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汉室系统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占据皇帝所在城池时，可以使用“挟天子以令诸侯”等特殊操作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87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复杂的资源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solidFill>
                            <a:srgbClr val="9C57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除军粮，兵器以外，各类生活资源也会作为战略资源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9949" marR="3994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493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4222607" y="0"/>
            <a:ext cx="3646002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1.5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项目进度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535790" y="619431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63835"/>
            <a:ext cx="5294448" cy="536632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1870" y="826890"/>
            <a:ext cx="4946234" cy="341489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1870" y="4373041"/>
            <a:ext cx="6289672" cy="229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2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503290" y="249630"/>
            <a:ext cx="3680784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1.6 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关键问题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 flipV="1">
            <a:off x="2137" y="6829103"/>
            <a:ext cx="12188276" cy="6096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6" rIns="91433" bIns="45716"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200729" y="1065338"/>
            <a:ext cx="898768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800" b="1" dirty="0" smtClean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关键问题</a:t>
            </a:r>
            <a:r>
              <a:rPr lang="zh-CN" altLang="zh-CN" sz="28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：</a:t>
            </a: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各类胜利条件算法的设计于实现　　</a:t>
            </a:r>
          </a:p>
          <a:p>
            <a:r>
              <a:rPr lang="zh-CN" altLang="zh-CN" sz="28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技术难点：</a:t>
            </a: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游戏引擎使用，算法设计</a:t>
            </a:r>
          </a:p>
          <a:p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若算法设计不当，将影响整个游戏的继续</a:t>
            </a:r>
          </a:p>
        </p:txBody>
      </p:sp>
      <p:sp>
        <p:nvSpPr>
          <p:cNvPr id="13" name="Copyright Notice"/>
          <p:cNvSpPr>
            <a:spLocks/>
          </p:cNvSpPr>
          <p:nvPr/>
        </p:nvSpPr>
        <p:spPr bwMode="auto">
          <a:xfrm>
            <a:off x="655689" y="2748730"/>
            <a:ext cx="4553619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1.7 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计算机系统支持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21267" y="3460605"/>
            <a:ext cx="853439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计算机机型：</a:t>
            </a:r>
            <a:r>
              <a:rPr lang="en-US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PC</a:t>
            </a: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电脑三台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模拟器：安卓、</a:t>
            </a:r>
            <a:r>
              <a:rPr lang="en-US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iOS</a:t>
            </a: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手机系统模拟器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编译程序：</a:t>
            </a:r>
            <a:r>
              <a:rPr lang="en-US" altLang="zh-CN" sz="2800" b="1" dirty="0" err="1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Layabox</a:t>
            </a: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自带编译器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操作系统：</a:t>
            </a:r>
            <a:r>
              <a:rPr lang="en-US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Windows10</a:t>
            </a:r>
            <a:endParaRPr lang="zh-CN" altLang="zh-CN" sz="2800" b="1" dirty="0">
              <a:solidFill>
                <a:srgbClr val="FFFFFF">
                  <a:lumMod val="50000"/>
                </a:srgbClr>
              </a:solidFill>
              <a:latin typeface="Open Sans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778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503289" y="249630"/>
            <a:ext cx="6774965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1.8 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需要用户承担的工作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 flipV="1">
            <a:off x="2137" y="6829103"/>
            <a:ext cx="12188276" cy="6096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6" rIns="91433" bIns="45716"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923638" y="1089638"/>
            <a:ext cx="5061525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触摸屏幕，体验游戏。</a:t>
            </a:r>
          </a:p>
          <a:p>
            <a:endParaRPr lang="zh-CN" altLang="zh-CN" sz="2800" b="1" dirty="0">
              <a:solidFill>
                <a:srgbClr val="FFFFFF">
                  <a:lumMod val="50000"/>
                </a:srgbClr>
              </a:solidFill>
              <a:latin typeface="Open Sans" pitchFamily="34" charset="0"/>
              <a:cs typeface="Calibri" pitchFamily="34" charset="0"/>
            </a:endParaRPr>
          </a:p>
        </p:txBody>
      </p:sp>
      <p:sp>
        <p:nvSpPr>
          <p:cNvPr id="13" name="Copyright Notice"/>
          <p:cNvSpPr>
            <a:spLocks/>
          </p:cNvSpPr>
          <p:nvPr/>
        </p:nvSpPr>
        <p:spPr bwMode="auto">
          <a:xfrm>
            <a:off x="572561" y="2416221"/>
            <a:ext cx="6262347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1.9 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需由外单位提供的条件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99127" y="3609611"/>
            <a:ext cx="6092825" cy="1506503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04800">
              <a:lnSpc>
                <a:spcPct val="150000"/>
              </a:lnSpc>
              <a:spcBef>
                <a:spcPts val="780"/>
              </a:spcBef>
              <a:spcAft>
                <a:spcPts val="780"/>
              </a:spcAft>
            </a:pP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阿里云服务器提供服务器。</a:t>
            </a:r>
          </a:p>
          <a:p>
            <a:pPr indent="304800">
              <a:lnSpc>
                <a:spcPct val="150000"/>
              </a:lnSpc>
              <a:spcBef>
                <a:spcPts val="780"/>
              </a:spcBef>
              <a:spcAft>
                <a:spcPts val="780"/>
              </a:spcAft>
            </a:pP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微信团队提供微信小程序平台</a:t>
            </a:r>
          </a:p>
        </p:txBody>
      </p:sp>
    </p:spTree>
    <p:extLst>
      <p:ext uri="{BB962C8B-B14F-4D97-AF65-F5344CB8AC3E}">
        <p14:creationId xmlns:p14="http://schemas.microsoft.com/office/powerpoint/2010/main" val="102254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/>
        </p:nvSpPr>
        <p:spPr>
          <a:xfrm flipH="1">
            <a:off x="2870494" y="1857410"/>
            <a:ext cx="77394" cy="77394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108084" y="1844151"/>
            <a:ext cx="1318794" cy="1318794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579697" y="2550304"/>
            <a:ext cx="1350032" cy="1350032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376722" y="1031507"/>
            <a:ext cx="1350032" cy="135003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748624" y="1837300"/>
            <a:ext cx="1350032" cy="1350032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7307488" y="1086063"/>
            <a:ext cx="232304" cy="23230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4212494" y="1261665"/>
            <a:ext cx="277108" cy="277108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 flipH="1">
            <a:off x="3387193" y="2395322"/>
            <a:ext cx="189470" cy="189470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flipH="1">
            <a:off x="3176036" y="1281314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H="1">
            <a:off x="3642221" y="3607857"/>
            <a:ext cx="189470" cy="189470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flipH="1">
            <a:off x="2894610" y="3188976"/>
            <a:ext cx="77394" cy="7739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 flipH="1">
            <a:off x="8474876" y="2549186"/>
            <a:ext cx="189470" cy="189470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flipH="1">
            <a:off x="8404287" y="1401862"/>
            <a:ext cx="77394" cy="77394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flipH="1">
            <a:off x="9069415" y="2318726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flipH="1">
            <a:off x="8031195" y="3588147"/>
            <a:ext cx="189470" cy="189470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H="1">
            <a:off x="9048377" y="3285681"/>
            <a:ext cx="77394" cy="77394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889491" y="2775329"/>
            <a:ext cx="1350032" cy="1350032"/>
          </a:xfrm>
          <a:prstGeom prst="ellipse">
            <a:avLst/>
          </a:prstGeom>
          <a:solidFill>
            <a:srgbClr val="028985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901123" y="1529599"/>
            <a:ext cx="2247442" cy="224744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9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440516" y="5501013"/>
            <a:ext cx="7322890" cy="76200"/>
            <a:chOff x="2424953" y="1238297"/>
            <a:chExt cx="7322890" cy="76200"/>
          </a:xfrm>
        </p:grpSpPr>
        <p:sp>
          <p:nvSpPr>
            <p:cNvPr id="3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1602847" y="4519339"/>
            <a:ext cx="8996438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60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可行性分析</a:t>
            </a:r>
            <a:endParaRPr lang="zh-CN" altLang="en-US" sz="60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916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4768103" y="522437"/>
            <a:ext cx="2119807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</a:t>
            </a:r>
            <a:r>
              <a:rPr lang="zh-CN" altLang="en-US" sz="36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目的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424953" y="1265191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grpSp>
        <p:nvGrpSpPr>
          <p:cNvPr id="26" name="Group 10"/>
          <p:cNvGrpSpPr/>
          <p:nvPr/>
        </p:nvGrpSpPr>
        <p:grpSpPr>
          <a:xfrm>
            <a:off x="4768103" y="3431140"/>
            <a:ext cx="775903" cy="776184"/>
            <a:chOff x="6253939" y="2516220"/>
            <a:chExt cx="831273" cy="831273"/>
          </a:xfrm>
        </p:grpSpPr>
        <p:sp>
          <p:nvSpPr>
            <p:cNvPr id="27" name="Oval 11"/>
            <p:cNvSpPr/>
            <p:nvPr/>
          </p:nvSpPr>
          <p:spPr>
            <a:xfrm>
              <a:off x="6253939" y="2516220"/>
              <a:ext cx="831273" cy="831273"/>
            </a:xfrm>
            <a:prstGeom prst="ellipse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AutoShape 117"/>
            <p:cNvSpPr>
              <a:spLocks/>
            </p:cNvSpPr>
            <p:nvPr/>
          </p:nvSpPr>
          <p:spPr bwMode="auto">
            <a:xfrm>
              <a:off x="6437403" y="2772142"/>
              <a:ext cx="464344" cy="348456"/>
            </a:xfrm>
            <a:custGeom>
              <a:avLst/>
              <a:gdLst>
                <a:gd name="T0" fmla="+- 0 10799 1"/>
                <a:gd name="T1" fmla="*/ T0 w 21596"/>
                <a:gd name="T2" fmla="*/ 10800 h 21600"/>
                <a:gd name="T3" fmla="+- 0 10799 1"/>
                <a:gd name="T4" fmla="*/ T3 w 21596"/>
                <a:gd name="T5" fmla="*/ 10800 h 21600"/>
                <a:gd name="T6" fmla="+- 0 10799 1"/>
                <a:gd name="T7" fmla="*/ T6 w 21596"/>
                <a:gd name="T8" fmla="*/ 10800 h 21600"/>
                <a:gd name="T9" fmla="+- 0 10799 1"/>
                <a:gd name="T10" fmla="*/ T9 w 215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29" name="Group 13"/>
          <p:cNvGrpSpPr/>
          <p:nvPr/>
        </p:nvGrpSpPr>
        <p:grpSpPr>
          <a:xfrm>
            <a:off x="4802625" y="4339172"/>
            <a:ext cx="775903" cy="776184"/>
            <a:chOff x="5716910" y="3464598"/>
            <a:chExt cx="831273" cy="831273"/>
          </a:xfrm>
        </p:grpSpPr>
        <p:sp>
          <p:nvSpPr>
            <p:cNvPr id="30" name="Oval 14"/>
            <p:cNvSpPr/>
            <p:nvPr/>
          </p:nvSpPr>
          <p:spPr>
            <a:xfrm>
              <a:off x="5716910" y="3464598"/>
              <a:ext cx="831273" cy="831273"/>
            </a:xfrm>
            <a:prstGeom prst="ellipse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31" name="Group 15"/>
            <p:cNvGrpSpPr/>
            <p:nvPr/>
          </p:nvGrpSpPr>
          <p:grpSpPr>
            <a:xfrm>
              <a:off x="5900374" y="3655628"/>
              <a:ext cx="464344" cy="464344"/>
              <a:chOff x="4439444" y="2582069"/>
              <a:chExt cx="464344" cy="464344"/>
            </a:xfrm>
            <a:solidFill>
              <a:schemeClr val="bg1"/>
            </a:solidFill>
          </p:grpSpPr>
          <p:sp>
            <p:nvSpPr>
              <p:cNvPr id="32" name="AutoShape 123"/>
              <p:cNvSpPr>
                <a:spLocks/>
              </p:cNvSpPr>
              <p:nvPr/>
            </p:nvSpPr>
            <p:spPr bwMode="auto">
              <a:xfrm>
                <a:off x="4439444" y="2582069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180" y="12132"/>
                    </a:moveTo>
                    <a:cubicBezTo>
                      <a:pt x="17710" y="12226"/>
                      <a:pt x="17327" y="12561"/>
                      <a:pt x="17170" y="13012"/>
                    </a:cubicBezTo>
                    <a:cubicBezTo>
                      <a:pt x="17083" y="13261"/>
                      <a:pt x="16981" y="13503"/>
                      <a:pt x="16868" y="13738"/>
                    </a:cubicBezTo>
                    <a:cubicBezTo>
                      <a:pt x="16658" y="14169"/>
                      <a:pt x="16694" y="14677"/>
                      <a:pt x="16959" y="15075"/>
                    </a:cubicBezTo>
                    <a:lnTo>
                      <a:pt x="18131" y="16833"/>
                    </a:lnTo>
                    <a:lnTo>
                      <a:pt x="16832" y="18132"/>
                    </a:lnTo>
                    <a:lnTo>
                      <a:pt x="15075" y="16960"/>
                    </a:lnTo>
                    <a:cubicBezTo>
                      <a:pt x="14850" y="16810"/>
                      <a:pt x="14589" y="16733"/>
                      <a:pt x="14326" y="16733"/>
                    </a:cubicBezTo>
                    <a:cubicBezTo>
                      <a:pt x="14126" y="16733"/>
                      <a:pt x="13924" y="16778"/>
                      <a:pt x="13738" y="16868"/>
                    </a:cubicBezTo>
                    <a:cubicBezTo>
                      <a:pt x="13504" y="16981"/>
                      <a:pt x="13262" y="17083"/>
                      <a:pt x="13012" y="17170"/>
                    </a:cubicBezTo>
                    <a:cubicBezTo>
                      <a:pt x="12561" y="17327"/>
                      <a:pt x="12226" y="17712"/>
                      <a:pt x="12133" y="18180"/>
                    </a:cubicBezTo>
                    <a:lnTo>
                      <a:pt x="11717" y="20249"/>
                    </a:lnTo>
                    <a:lnTo>
                      <a:pt x="9881" y="20249"/>
                    </a:lnTo>
                    <a:lnTo>
                      <a:pt x="9467" y="18180"/>
                    </a:lnTo>
                    <a:cubicBezTo>
                      <a:pt x="9373" y="17712"/>
                      <a:pt x="9039" y="17327"/>
                      <a:pt x="8588" y="17170"/>
                    </a:cubicBezTo>
                    <a:cubicBezTo>
                      <a:pt x="8339" y="17083"/>
                      <a:pt x="8096" y="16983"/>
                      <a:pt x="7861" y="16869"/>
                    </a:cubicBezTo>
                    <a:cubicBezTo>
                      <a:pt x="7675" y="16778"/>
                      <a:pt x="7474" y="16733"/>
                      <a:pt x="7273" y="16733"/>
                    </a:cubicBezTo>
                    <a:cubicBezTo>
                      <a:pt x="7011" y="16733"/>
                      <a:pt x="6750" y="16810"/>
                      <a:pt x="6525" y="16960"/>
                    </a:cubicBezTo>
                    <a:lnTo>
                      <a:pt x="4767" y="18132"/>
                    </a:lnTo>
                    <a:lnTo>
                      <a:pt x="3468" y="16833"/>
                    </a:lnTo>
                    <a:lnTo>
                      <a:pt x="4639" y="15075"/>
                    </a:lnTo>
                    <a:cubicBezTo>
                      <a:pt x="4904" y="14677"/>
                      <a:pt x="4939" y="14169"/>
                      <a:pt x="4732" y="13738"/>
                    </a:cubicBezTo>
                    <a:cubicBezTo>
                      <a:pt x="4618" y="13504"/>
                      <a:pt x="4516" y="13263"/>
                      <a:pt x="4429" y="13013"/>
                    </a:cubicBezTo>
                    <a:cubicBezTo>
                      <a:pt x="4273" y="12561"/>
                      <a:pt x="3888" y="12227"/>
                      <a:pt x="3419" y="12133"/>
                    </a:cubicBezTo>
                    <a:lnTo>
                      <a:pt x="1350" y="11718"/>
                    </a:lnTo>
                    <a:lnTo>
                      <a:pt x="1349" y="9882"/>
                    </a:lnTo>
                    <a:lnTo>
                      <a:pt x="3419" y="9468"/>
                    </a:lnTo>
                    <a:cubicBezTo>
                      <a:pt x="3888" y="9374"/>
                      <a:pt x="4273" y="9039"/>
                      <a:pt x="4429" y="8588"/>
                    </a:cubicBezTo>
                    <a:cubicBezTo>
                      <a:pt x="4516" y="8338"/>
                      <a:pt x="4617" y="8096"/>
                      <a:pt x="4731" y="7862"/>
                    </a:cubicBezTo>
                    <a:cubicBezTo>
                      <a:pt x="4940" y="7431"/>
                      <a:pt x="4905" y="6923"/>
                      <a:pt x="4639" y="6524"/>
                    </a:cubicBezTo>
                    <a:lnTo>
                      <a:pt x="3468" y="4767"/>
                    </a:lnTo>
                    <a:lnTo>
                      <a:pt x="4767" y="3468"/>
                    </a:lnTo>
                    <a:lnTo>
                      <a:pt x="6525" y="4639"/>
                    </a:lnTo>
                    <a:cubicBezTo>
                      <a:pt x="6750" y="4790"/>
                      <a:pt x="7011" y="4866"/>
                      <a:pt x="7273" y="4866"/>
                    </a:cubicBezTo>
                    <a:cubicBezTo>
                      <a:pt x="7474" y="4866"/>
                      <a:pt x="7674" y="4822"/>
                      <a:pt x="7861" y="4732"/>
                    </a:cubicBezTo>
                    <a:cubicBezTo>
                      <a:pt x="8095" y="4619"/>
                      <a:pt x="8337" y="4517"/>
                      <a:pt x="8586" y="4430"/>
                    </a:cubicBezTo>
                    <a:cubicBezTo>
                      <a:pt x="9039" y="4272"/>
                      <a:pt x="9373" y="3888"/>
                      <a:pt x="9467" y="3420"/>
                    </a:cubicBezTo>
                    <a:lnTo>
                      <a:pt x="9881" y="1350"/>
                    </a:lnTo>
                    <a:lnTo>
                      <a:pt x="11717" y="1350"/>
                    </a:lnTo>
                    <a:lnTo>
                      <a:pt x="12131" y="3420"/>
                    </a:lnTo>
                    <a:cubicBezTo>
                      <a:pt x="12225" y="3888"/>
                      <a:pt x="12560" y="4272"/>
                      <a:pt x="13012" y="4430"/>
                    </a:cubicBezTo>
                    <a:cubicBezTo>
                      <a:pt x="13261" y="4517"/>
                      <a:pt x="13502" y="4617"/>
                      <a:pt x="13737" y="4731"/>
                    </a:cubicBezTo>
                    <a:cubicBezTo>
                      <a:pt x="13924" y="4822"/>
                      <a:pt x="14125" y="4866"/>
                      <a:pt x="14326" y="4866"/>
                    </a:cubicBezTo>
                    <a:cubicBezTo>
                      <a:pt x="14589" y="4866"/>
                      <a:pt x="14850" y="4790"/>
                      <a:pt x="15075" y="4639"/>
                    </a:cubicBezTo>
                    <a:lnTo>
                      <a:pt x="16832" y="3468"/>
                    </a:lnTo>
                    <a:lnTo>
                      <a:pt x="18131" y="4767"/>
                    </a:lnTo>
                    <a:lnTo>
                      <a:pt x="16959" y="6524"/>
                    </a:lnTo>
                    <a:cubicBezTo>
                      <a:pt x="16694" y="6923"/>
                      <a:pt x="16660" y="7431"/>
                      <a:pt x="16867" y="7861"/>
                    </a:cubicBezTo>
                    <a:cubicBezTo>
                      <a:pt x="16980" y="8096"/>
                      <a:pt x="17083" y="8337"/>
                      <a:pt x="17170" y="8587"/>
                    </a:cubicBezTo>
                    <a:cubicBezTo>
                      <a:pt x="17327" y="9039"/>
                      <a:pt x="17710" y="9373"/>
                      <a:pt x="18180" y="9467"/>
                    </a:cubicBezTo>
                    <a:lnTo>
                      <a:pt x="20248" y="9882"/>
                    </a:lnTo>
                    <a:lnTo>
                      <a:pt x="20250" y="11718"/>
                    </a:lnTo>
                    <a:cubicBezTo>
                      <a:pt x="20250" y="11718"/>
                      <a:pt x="18180" y="12132"/>
                      <a:pt x="18180" y="12132"/>
                    </a:cubicBezTo>
                    <a:close/>
                    <a:moveTo>
                      <a:pt x="20513" y="8558"/>
                    </a:moveTo>
                    <a:lnTo>
                      <a:pt x="18445" y="8143"/>
                    </a:lnTo>
                    <a:cubicBezTo>
                      <a:pt x="18341" y="7844"/>
                      <a:pt x="18218" y="7554"/>
                      <a:pt x="18082" y="7273"/>
                    </a:cubicBezTo>
                    <a:lnTo>
                      <a:pt x="19254" y="5516"/>
                    </a:lnTo>
                    <a:cubicBezTo>
                      <a:pt x="19611" y="4980"/>
                      <a:pt x="19540" y="4268"/>
                      <a:pt x="19085" y="3813"/>
                    </a:cubicBezTo>
                    <a:lnTo>
                      <a:pt x="17787" y="2514"/>
                    </a:lnTo>
                    <a:cubicBezTo>
                      <a:pt x="17526" y="2253"/>
                      <a:pt x="17181" y="2118"/>
                      <a:pt x="16831" y="2118"/>
                    </a:cubicBezTo>
                    <a:cubicBezTo>
                      <a:pt x="16573" y="2118"/>
                      <a:pt x="16312" y="2193"/>
                      <a:pt x="16084" y="2345"/>
                    </a:cubicBezTo>
                    <a:lnTo>
                      <a:pt x="14326" y="3516"/>
                    </a:lnTo>
                    <a:cubicBezTo>
                      <a:pt x="14044" y="3380"/>
                      <a:pt x="13754" y="3258"/>
                      <a:pt x="13455" y="3155"/>
                    </a:cubicBezTo>
                    <a:lnTo>
                      <a:pt x="13041" y="1085"/>
                    </a:lnTo>
                    <a:cubicBezTo>
                      <a:pt x="12916" y="454"/>
                      <a:pt x="12361" y="0"/>
                      <a:pt x="11717" y="0"/>
                    </a:cubicBezTo>
                    <a:lnTo>
                      <a:pt x="9881" y="0"/>
                    </a:lnTo>
                    <a:cubicBezTo>
                      <a:pt x="9238" y="0"/>
                      <a:pt x="8684" y="454"/>
                      <a:pt x="8557" y="1085"/>
                    </a:cubicBezTo>
                    <a:lnTo>
                      <a:pt x="8143" y="3155"/>
                    </a:lnTo>
                    <a:cubicBezTo>
                      <a:pt x="7843" y="3258"/>
                      <a:pt x="7554" y="3381"/>
                      <a:pt x="7273" y="3516"/>
                    </a:cubicBezTo>
                    <a:lnTo>
                      <a:pt x="5516" y="2345"/>
                    </a:lnTo>
                    <a:cubicBezTo>
                      <a:pt x="5287" y="2193"/>
                      <a:pt x="5026" y="2118"/>
                      <a:pt x="4767" y="2118"/>
                    </a:cubicBezTo>
                    <a:cubicBezTo>
                      <a:pt x="4419" y="2118"/>
                      <a:pt x="4073" y="2253"/>
                      <a:pt x="3812" y="2514"/>
                    </a:cubicBezTo>
                    <a:lnTo>
                      <a:pt x="2514" y="3813"/>
                    </a:lnTo>
                    <a:cubicBezTo>
                      <a:pt x="2059" y="4268"/>
                      <a:pt x="1988" y="4980"/>
                      <a:pt x="2345" y="5516"/>
                    </a:cubicBezTo>
                    <a:lnTo>
                      <a:pt x="3516" y="7273"/>
                    </a:lnTo>
                    <a:cubicBezTo>
                      <a:pt x="3380" y="7555"/>
                      <a:pt x="3258" y="7844"/>
                      <a:pt x="3154" y="8144"/>
                    </a:cubicBezTo>
                    <a:lnTo>
                      <a:pt x="1085" y="8558"/>
                    </a:lnTo>
                    <a:cubicBezTo>
                      <a:pt x="454" y="8684"/>
                      <a:pt x="0" y="9238"/>
                      <a:pt x="0" y="9882"/>
                    </a:cubicBezTo>
                    <a:lnTo>
                      <a:pt x="0" y="11718"/>
                    </a:lnTo>
                    <a:cubicBezTo>
                      <a:pt x="0" y="12361"/>
                      <a:pt x="454" y="12916"/>
                      <a:pt x="1085" y="13042"/>
                    </a:cubicBezTo>
                    <a:lnTo>
                      <a:pt x="3154" y="13456"/>
                    </a:lnTo>
                    <a:cubicBezTo>
                      <a:pt x="3258" y="13755"/>
                      <a:pt x="3380" y="14046"/>
                      <a:pt x="3516" y="14326"/>
                    </a:cubicBezTo>
                    <a:lnTo>
                      <a:pt x="2345" y="16083"/>
                    </a:lnTo>
                    <a:cubicBezTo>
                      <a:pt x="1988" y="16619"/>
                      <a:pt x="2059" y="17332"/>
                      <a:pt x="2514" y="17787"/>
                    </a:cubicBezTo>
                    <a:lnTo>
                      <a:pt x="3812" y="19086"/>
                    </a:lnTo>
                    <a:cubicBezTo>
                      <a:pt x="4073" y="19346"/>
                      <a:pt x="4419" y="19482"/>
                      <a:pt x="4767" y="19482"/>
                    </a:cubicBezTo>
                    <a:cubicBezTo>
                      <a:pt x="5026" y="19482"/>
                      <a:pt x="5287" y="19406"/>
                      <a:pt x="5516" y="19254"/>
                    </a:cubicBezTo>
                    <a:lnTo>
                      <a:pt x="7273" y="18083"/>
                    </a:lnTo>
                    <a:cubicBezTo>
                      <a:pt x="7554" y="18220"/>
                      <a:pt x="7843" y="18341"/>
                      <a:pt x="8143" y="18445"/>
                    </a:cubicBezTo>
                    <a:lnTo>
                      <a:pt x="8557" y="20514"/>
                    </a:lnTo>
                    <a:cubicBezTo>
                      <a:pt x="8684" y="21146"/>
                      <a:pt x="9238" y="21599"/>
                      <a:pt x="9881" y="21599"/>
                    </a:cubicBezTo>
                    <a:lnTo>
                      <a:pt x="11717" y="21599"/>
                    </a:lnTo>
                    <a:cubicBezTo>
                      <a:pt x="12361" y="21599"/>
                      <a:pt x="12916" y="21146"/>
                      <a:pt x="13041" y="20514"/>
                    </a:cubicBezTo>
                    <a:lnTo>
                      <a:pt x="13456" y="18445"/>
                    </a:lnTo>
                    <a:cubicBezTo>
                      <a:pt x="13755" y="18341"/>
                      <a:pt x="14046" y="18219"/>
                      <a:pt x="14326" y="18083"/>
                    </a:cubicBezTo>
                    <a:lnTo>
                      <a:pt x="16084" y="19254"/>
                    </a:lnTo>
                    <a:cubicBezTo>
                      <a:pt x="16312" y="19406"/>
                      <a:pt x="16573" y="19482"/>
                      <a:pt x="16831" y="19482"/>
                    </a:cubicBezTo>
                    <a:cubicBezTo>
                      <a:pt x="17181" y="19482"/>
                      <a:pt x="17526" y="19346"/>
                      <a:pt x="17787" y="19086"/>
                    </a:cubicBezTo>
                    <a:lnTo>
                      <a:pt x="19085" y="17787"/>
                    </a:lnTo>
                    <a:cubicBezTo>
                      <a:pt x="19540" y="17332"/>
                      <a:pt x="19611" y="16619"/>
                      <a:pt x="19254" y="16083"/>
                    </a:cubicBezTo>
                    <a:lnTo>
                      <a:pt x="18082" y="14326"/>
                    </a:lnTo>
                    <a:cubicBezTo>
                      <a:pt x="18219" y="14045"/>
                      <a:pt x="18341" y="13755"/>
                      <a:pt x="18445" y="13456"/>
                    </a:cubicBezTo>
                    <a:lnTo>
                      <a:pt x="20513" y="13042"/>
                    </a:lnTo>
                    <a:cubicBezTo>
                      <a:pt x="21145" y="12916"/>
                      <a:pt x="21599" y="12361"/>
                      <a:pt x="21599" y="11718"/>
                    </a:cubicBezTo>
                    <a:lnTo>
                      <a:pt x="21599" y="9882"/>
                    </a:lnTo>
                    <a:cubicBezTo>
                      <a:pt x="21599" y="9238"/>
                      <a:pt x="21145" y="8684"/>
                      <a:pt x="20513" y="855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3" name="AutoShape 124"/>
              <p:cNvSpPr>
                <a:spLocks/>
              </p:cNvSpPr>
              <p:nvPr/>
            </p:nvSpPr>
            <p:spPr bwMode="auto">
              <a:xfrm>
                <a:off x="4570413" y="2712244"/>
                <a:ext cx="203200" cy="2032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0250"/>
                    </a:moveTo>
                    <a:cubicBezTo>
                      <a:pt x="5580" y="20250"/>
                      <a:pt x="1350" y="16017"/>
                      <a:pt x="1350" y="10800"/>
                    </a:cubicBezTo>
                    <a:cubicBezTo>
                      <a:pt x="1350" y="5582"/>
                      <a:pt x="5580" y="1349"/>
                      <a:pt x="10800" y="1349"/>
                    </a:cubicBezTo>
                    <a:cubicBezTo>
                      <a:pt x="16016" y="1349"/>
                      <a:pt x="20250" y="5582"/>
                      <a:pt x="20250" y="10800"/>
                    </a:cubicBezTo>
                    <a:cubicBezTo>
                      <a:pt x="20250" y="16017"/>
                      <a:pt x="16016" y="20250"/>
                      <a:pt x="10800" y="20250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3"/>
                      <a:pt x="4836" y="21600"/>
                      <a:pt x="10800" y="21600"/>
                    </a:cubicBezTo>
                    <a:cubicBezTo>
                      <a:pt x="16763" y="21600"/>
                      <a:pt x="21599" y="16763"/>
                      <a:pt x="21599" y="10800"/>
                    </a:cubicBezTo>
                    <a:cubicBezTo>
                      <a:pt x="21599" y="4836"/>
                      <a:pt x="16763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4" name="AutoShape 125"/>
              <p:cNvSpPr>
                <a:spLocks/>
              </p:cNvSpPr>
              <p:nvPr/>
            </p:nvSpPr>
            <p:spPr bwMode="auto">
              <a:xfrm>
                <a:off x="4613275" y="2755900"/>
                <a:ext cx="116682" cy="1166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900"/>
                    </a:moveTo>
                    <a:cubicBezTo>
                      <a:pt x="6328" y="18900"/>
                      <a:pt x="2699" y="15271"/>
                      <a:pt x="2699" y="10800"/>
                    </a:cubicBezTo>
                    <a:cubicBezTo>
                      <a:pt x="2699" y="6329"/>
                      <a:pt x="6328" y="2700"/>
                      <a:pt x="10800" y="2700"/>
                    </a:cubicBezTo>
                    <a:cubicBezTo>
                      <a:pt x="15271" y="2700"/>
                      <a:pt x="18899" y="6329"/>
                      <a:pt x="18899" y="10800"/>
                    </a:cubicBezTo>
                    <a:cubicBezTo>
                      <a:pt x="18899" y="15271"/>
                      <a:pt x="15271" y="18900"/>
                      <a:pt x="10800" y="18900"/>
                    </a:cubicBezTo>
                    <a:moveTo>
                      <a:pt x="10800" y="0"/>
                    </a:moveTo>
                    <a:cubicBezTo>
                      <a:pt x="4830" y="0"/>
                      <a:pt x="0" y="4833"/>
                      <a:pt x="0" y="10800"/>
                    </a:cubicBezTo>
                    <a:cubicBezTo>
                      <a:pt x="0" y="16766"/>
                      <a:pt x="4830" y="21599"/>
                      <a:pt x="10800" y="21599"/>
                    </a:cubicBezTo>
                    <a:cubicBezTo>
                      <a:pt x="16764" y="21599"/>
                      <a:pt x="21600" y="16766"/>
                      <a:pt x="21600" y="10800"/>
                    </a:cubicBezTo>
                    <a:cubicBezTo>
                      <a:pt x="21600" y="4833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35" name="Group 19"/>
          <p:cNvGrpSpPr/>
          <p:nvPr/>
        </p:nvGrpSpPr>
        <p:grpSpPr>
          <a:xfrm>
            <a:off x="4700223" y="2466192"/>
            <a:ext cx="775903" cy="776184"/>
            <a:chOff x="6678551" y="1578185"/>
            <a:chExt cx="831273" cy="831273"/>
          </a:xfrm>
        </p:grpSpPr>
        <p:sp>
          <p:nvSpPr>
            <p:cNvPr id="36" name="Oval 20"/>
            <p:cNvSpPr/>
            <p:nvPr/>
          </p:nvSpPr>
          <p:spPr>
            <a:xfrm>
              <a:off x="6678551" y="1578185"/>
              <a:ext cx="831273" cy="831273"/>
            </a:xfrm>
            <a:prstGeom prst="ellipse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7" name="AutoShape 139"/>
            <p:cNvSpPr>
              <a:spLocks/>
            </p:cNvSpPr>
            <p:nvPr/>
          </p:nvSpPr>
          <p:spPr bwMode="auto">
            <a:xfrm>
              <a:off x="6862015" y="1768792"/>
              <a:ext cx="464344" cy="450057"/>
            </a:xfrm>
            <a:custGeom>
              <a:avLst/>
              <a:gdLst>
                <a:gd name="T0" fmla="+- 0 10800 104"/>
                <a:gd name="T1" fmla="*/ T0 w 21392"/>
                <a:gd name="T2" fmla="*/ 10800 h 21600"/>
                <a:gd name="T3" fmla="+- 0 10800 104"/>
                <a:gd name="T4" fmla="*/ T3 w 21392"/>
                <a:gd name="T5" fmla="*/ 10800 h 21600"/>
                <a:gd name="T6" fmla="+- 0 10800 104"/>
                <a:gd name="T7" fmla="*/ T6 w 21392"/>
                <a:gd name="T8" fmla="*/ 10800 h 21600"/>
                <a:gd name="T9" fmla="+- 0 10800 104"/>
                <a:gd name="T10" fmla="*/ T9 w 2139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92" h="2160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9" name="Rectangle 24"/>
          <p:cNvSpPr/>
          <p:nvPr/>
        </p:nvSpPr>
        <p:spPr>
          <a:xfrm>
            <a:off x="5476126" y="2562812"/>
            <a:ext cx="6616331" cy="1815878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r>
              <a:rPr lang="zh-CN" altLang="zh-CN" sz="2400" dirty="0"/>
              <a:t>　</a:t>
            </a: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编写可行性报告的</a:t>
            </a:r>
            <a:r>
              <a:rPr lang="zh-CN" altLang="zh-CN" sz="28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目的</a:t>
            </a: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是为了对此次</a:t>
            </a:r>
            <a:r>
              <a:rPr lang="en-US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G16</a:t>
            </a: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小组的软件工程作业——“模拟三国”游戏的可行性进研究进行报告于总结</a:t>
            </a:r>
          </a:p>
          <a:p>
            <a:r>
              <a:rPr lang="zh-CN" altLang="zh-CN" sz="28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预期读者：</a:t>
            </a:r>
            <a:r>
              <a:rPr lang="zh-CN" altLang="zh-CN" sz="28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杨枨老师，助教，各位组长</a:t>
            </a:r>
          </a:p>
        </p:txBody>
      </p:sp>
      <p:sp>
        <p:nvSpPr>
          <p:cNvPr id="44" name="矩形 43"/>
          <p:cNvSpPr/>
          <p:nvPr/>
        </p:nvSpPr>
        <p:spPr>
          <a:xfrm>
            <a:off x="296538" y="2562812"/>
            <a:ext cx="4322975" cy="2673910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椭圆 22"/>
          <p:cNvSpPr/>
          <p:nvPr/>
        </p:nvSpPr>
        <p:spPr>
          <a:xfrm>
            <a:off x="3989771" y="476926"/>
            <a:ext cx="710452" cy="710452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32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2532980" y="461213"/>
            <a:ext cx="710452" cy="710452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655832" y="1307920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3328968" y="493274"/>
            <a:ext cx="44477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zh-CN" sz="36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可行性研究的前提</a:t>
            </a:r>
          </a:p>
        </p:txBody>
      </p:sp>
      <p:sp>
        <p:nvSpPr>
          <p:cNvPr id="4" name="矩形 3"/>
          <p:cNvSpPr/>
          <p:nvPr/>
        </p:nvSpPr>
        <p:spPr>
          <a:xfrm>
            <a:off x="194399" y="1520374"/>
            <a:ext cx="15552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sz="28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</a:t>
            </a:r>
            <a:endParaRPr lang="en-US" altLang="zh-CN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458482" y="1781984"/>
            <a:ext cx="1000142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功能：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玩家可以在微信小程序上或者</a:t>
            </a:r>
            <a:r>
              <a:rPr lang="en-US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PC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端、</a:t>
            </a:r>
            <a:r>
              <a:rPr lang="en-US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APP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进行多人联网对战，游戏可以按照既定的算法结算和正常运行，并且加入排行榜功能，玩家可以与好友的积分进行对比。</a:t>
            </a:r>
          </a:p>
          <a:p>
            <a:pPr indent="2667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性能：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中</a:t>
            </a:r>
          </a:p>
          <a:p>
            <a:pPr indent="2667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输出：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屏幕展示</a:t>
            </a:r>
          </a:p>
          <a:p>
            <a:pPr indent="2667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输入：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触碰屏幕</a:t>
            </a:r>
          </a:p>
          <a:p>
            <a:pPr indent="2667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在安全与保密方面的要求：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对玩家的游戏账号进行保密，并且具有存档功能，</a:t>
            </a:r>
          </a:p>
          <a:p>
            <a:pPr indent="2667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同本系统相连接的其他系统：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微信</a:t>
            </a:r>
          </a:p>
          <a:p>
            <a:pPr indent="2667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完成期限：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第十六周</a:t>
            </a:r>
          </a:p>
        </p:txBody>
      </p:sp>
    </p:spTree>
    <p:extLst>
      <p:ext uri="{BB962C8B-B14F-4D97-AF65-F5344CB8AC3E}">
        <p14:creationId xmlns:p14="http://schemas.microsoft.com/office/powerpoint/2010/main" val="333254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0" y="139317"/>
            <a:ext cx="2628900" cy="496320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99103" y="870966"/>
            <a:ext cx="1189130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可以进行多人实时对战，按照算法正常结算游戏，游戏可以正常进行，为各个不同三国历史人物设定不同属性，加入排行榜</a:t>
            </a:r>
            <a:r>
              <a:rPr lang="zh-CN" altLang="zh-CN" sz="20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功能</a:t>
            </a:r>
            <a:r>
              <a:rPr lang="zh-CN" altLang="en-US" sz="20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。</a:t>
            </a:r>
            <a:endParaRPr lang="zh-CN" altLang="zh-CN" sz="2000" b="1" dirty="0">
              <a:solidFill>
                <a:srgbClr val="FFFFFF">
                  <a:lumMod val="50000"/>
                </a:srgbClr>
              </a:solidFill>
              <a:latin typeface="Open Sans" pitchFamily="34" charset="0"/>
              <a:cs typeface="Calibri" pitchFamily="34" charset="0"/>
            </a:endParaRPr>
          </a:p>
        </p:txBody>
      </p:sp>
      <p:sp>
        <p:nvSpPr>
          <p:cNvPr id="46" name="Copyright Notice"/>
          <p:cNvSpPr>
            <a:spLocks/>
          </p:cNvSpPr>
          <p:nvPr/>
        </p:nvSpPr>
        <p:spPr bwMode="auto">
          <a:xfrm>
            <a:off x="0" y="2002377"/>
            <a:ext cx="4539241" cy="496320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条件、假定和限制</a:t>
            </a:r>
            <a:endParaRPr lang="en-US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438684" y="2665108"/>
            <a:ext cx="12522438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04800"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经费、投资反面的来源和限制：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寝室小组人员自掏，只能用在本产品的开发中和团队建设。</a:t>
            </a:r>
          </a:p>
          <a:p>
            <a:pPr marL="304800"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法律和政策反面的限制：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需遵守信息法和微信小程序开发相关条款。</a:t>
            </a:r>
          </a:p>
          <a:p>
            <a:pPr marL="304800"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硬件、软件、运行环境和开发环境方面的条件限制：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无法在较老机型和系统中运行。</a:t>
            </a:r>
          </a:p>
          <a:p>
            <a:pPr marL="304800"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可以利用的信息和资源：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网络上有关本类型游戏的信息，</a:t>
            </a:r>
            <a:r>
              <a:rPr lang="en-US" altLang="zh-CN" sz="2000" b="1" dirty="0" err="1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Layabox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游戏引擎或者</a:t>
            </a:r>
            <a:r>
              <a:rPr lang="en-US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unity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游戏引擎内的资源。</a:t>
            </a:r>
          </a:p>
        </p:txBody>
      </p:sp>
    </p:spTree>
    <p:extLst>
      <p:ext uri="{BB962C8B-B14F-4D97-AF65-F5344CB8AC3E}">
        <p14:creationId xmlns:p14="http://schemas.microsoft.com/office/powerpoint/2010/main" val="825652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0" y="102959"/>
            <a:ext cx="4325071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进行可行性研究的方法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02776" y="905117"/>
            <a:ext cx="795043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调查：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使用问卷星在朋友圈中进行问卷调查，在查找各类有关资料。</a:t>
            </a:r>
          </a:p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（详见调研）</a:t>
            </a:r>
          </a:p>
        </p:txBody>
      </p:sp>
      <p:sp>
        <p:nvSpPr>
          <p:cNvPr id="43" name="Copyright Notice"/>
          <p:cNvSpPr>
            <a:spLocks/>
          </p:cNvSpPr>
          <p:nvPr/>
        </p:nvSpPr>
        <p:spPr bwMode="auto">
          <a:xfrm>
            <a:off x="0" y="2074668"/>
            <a:ext cx="2110811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2.5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评价尺度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29540" y="2846048"/>
            <a:ext cx="8164082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费用</a:t>
            </a:r>
            <a:r>
              <a:rPr lang="en-US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: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不高</a:t>
            </a:r>
          </a:p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各项功能的优先次序：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基础界面</a:t>
            </a:r>
            <a:r>
              <a:rPr lang="en-US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  <a:sym typeface="Wingdings" panose="05000000000000000000" pitchFamily="2" charset="2"/>
              </a:rPr>
              <a:t>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地图人物</a:t>
            </a:r>
            <a:r>
              <a:rPr lang="en-US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  <a:sym typeface="Wingdings" panose="05000000000000000000" pitchFamily="2" charset="2"/>
              </a:rPr>
              <a:t>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交互功能</a:t>
            </a:r>
            <a:r>
              <a:rPr lang="en-US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  <a:sym typeface="Wingdings" panose="05000000000000000000" pitchFamily="2" charset="2"/>
              </a:rPr>
              <a:t>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高级功能</a:t>
            </a:r>
          </a:p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开发时间的长短：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短</a:t>
            </a:r>
          </a:p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Open Sans" pitchFamily="34" charset="0"/>
                <a:cs typeface="Calibri" pitchFamily="34" charset="0"/>
              </a:rPr>
              <a:t>使用中的难易程度：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不会太难，操作比较简单易懂</a:t>
            </a:r>
          </a:p>
        </p:txBody>
      </p:sp>
    </p:spTree>
    <p:extLst>
      <p:ext uri="{BB962C8B-B14F-4D97-AF65-F5344CB8AC3E}">
        <p14:creationId xmlns:p14="http://schemas.microsoft.com/office/powerpoint/2010/main" val="86921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019734" y="-96147"/>
            <a:ext cx="2362200" cy="2362200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4184" y="-1485004"/>
            <a:ext cx="2970007" cy="2970007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78137" y="703953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 flipV="1">
            <a:off x="8785411" y="5943918"/>
            <a:ext cx="2362200" cy="2362200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V="1">
            <a:off x="10328461" y="4938078"/>
            <a:ext cx="3124200" cy="3124200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V="1">
            <a:off x="9547411" y="4938078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18"/>
          <p:cNvSpPr>
            <a:spLocks noChangeArrowheads="1"/>
          </p:cNvSpPr>
          <p:nvPr/>
        </p:nvSpPr>
        <p:spPr bwMode="auto">
          <a:xfrm>
            <a:off x="2214781" y="1237992"/>
            <a:ext cx="1343980" cy="707892"/>
          </a:xfrm>
          <a:prstGeom prst="rect">
            <a:avLst/>
          </a:prstGeom>
          <a:noFill/>
          <a:ln w="9525">
            <a:noFill/>
            <a:bevel/>
            <a:headEnd/>
            <a:tailEnd/>
          </a:ln>
        </p:spPr>
        <p:txBody>
          <a:bodyPr wrap="square" lIns="91446" tIns="45723" rIns="91446" bIns="45723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00C3D9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sym typeface="方正兰亭黑_GBK" pitchFamily="2" charset="-122"/>
              </a:rPr>
              <a:t>前言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00C3D9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前言"/>
          <p:cNvSpPr>
            <a:spLocks noChangeArrowheads="1"/>
          </p:cNvSpPr>
          <p:nvPr/>
        </p:nvSpPr>
        <p:spPr bwMode="auto">
          <a:xfrm>
            <a:off x="3306906" y="1441871"/>
            <a:ext cx="1998679" cy="430893"/>
          </a:xfrm>
          <a:prstGeom prst="rect">
            <a:avLst/>
          </a:prstGeom>
          <a:noFill/>
          <a:ln w="9525">
            <a:noFill/>
            <a:bevel/>
            <a:headEnd/>
            <a:tailEnd/>
          </a:ln>
        </p:spPr>
        <p:txBody>
          <a:bodyPr wrap="square" lIns="91446" tIns="45723" rIns="91446" bIns="45723">
            <a:spAutoFit/>
          </a:bodyPr>
          <a:lstStyle/>
          <a:p>
            <a:pPr algn="ctr"/>
            <a:r>
              <a:rPr lang="en-US" altLang="zh-CN" sz="2200" b="0" dirty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  <a:sym typeface="Impact" pitchFamily="34" charset="0"/>
              </a:rPr>
              <a:t>Introduction</a:t>
            </a:r>
            <a:endParaRPr lang="zh-CN" altLang="en-US" sz="2200" b="0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  <a:sym typeface="Impact" pitchFamily="34" charset="0"/>
            </a:endParaRPr>
          </a:p>
        </p:txBody>
      </p:sp>
      <p:sp>
        <p:nvSpPr>
          <p:cNvPr id="29" name="Rectangle 11"/>
          <p:cNvSpPr>
            <a:spLocks noChangeArrowheads="1"/>
          </p:cNvSpPr>
          <p:nvPr/>
        </p:nvSpPr>
        <p:spPr bwMode="auto">
          <a:xfrm>
            <a:off x="1847606" y="2359921"/>
            <a:ext cx="7840771" cy="2843272"/>
          </a:xfrm>
          <a:prstGeom prst="rect">
            <a:avLst/>
          </a:prstGeom>
          <a:noFill/>
          <a:ln w="9525" cap="flat" cmpd="sng">
            <a:noFill/>
            <a:bevel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74" tIns="36287" rIns="72574" bIns="36287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lnSpc>
                <a:spcPct val="150000"/>
              </a:lnSpc>
            </a:pPr>
            <a:r>
              <a:rPr lang="zh-CN" altLang="en-US" sz="2000" b="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</a:t>
            </a:r>
            <a:r>
              <a:rPr lang="zh-CN" altLang="en-US" sz="2000" b="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    岁月</a:t>
            </a:r>
            <a:r>
              <a:rPr lang="zh-CN" altLang="en-US" sz="2000" b="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流转，时光飞逝，</a:t>
            </a:r>
            <a:r>
              <a:rPr lang="zh-CN" altLang="en-US" sz="2000" b="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转眼间这学期的学习又</a:t>
            </a:r>
            <a:r>
              <a:rPr lang="zh-CN" altLang="en-US" sz="2000" b="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接近尾声。</a:t>
            </a:r>
          </a:p>
          <a:p>
            <a:pPr eaLnBrk="0" hangingPunct="0">
              <a:lnSpc>
                <a:spcPct val="150000"/>
              </a:lnSpc>
            </a:pPr>
            <a:r>
              <a:rPr lang="zh-CN" altLang="en-US" sz="2000" b="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     在过去一学期的学习过程中，我们从不经骂的奶油小生，变成了日常被骂的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老油条</a:t>
            </a:r>
            <a:r>
              <a:rPr lang="zh-CN" altLang="en-US" sz="2000" b="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，也从一点都不会做项目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的“小白” ，</a:t>
            </a:r>
            <a:r>
              <a:rPr lang="zh-CN" altLang="en-US" sz="2000" b="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变成了会做那么一点项目的“老白”。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这个过程有痛苦也有快乐，痛苦是头发都快掉光了，快乐是学到了很有用的知识，并且头还没秃。所以接下来请走进我们小组这学期冒着秃头的风险做的“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模拟三国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” 。</a:t>
            </a:r>
            <a:endParaRPr lang="zh-CN" altLang="en-US" sz="2000" b="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30" name="矩形 5"/>
          <p:cNvSpPr>
            <a:spLocks noChangeArrowheads="1"/>
          </p:cNvSpPr>
          <p:nvPr/>
        </p:nvSpPr>
        <p:spPr bwMode="auto">
          <a:xfrm>
            <a:off x="1744492" y="2039752"/>
            <a:ext cx="8047000" cy="3836613"/>
          </a:xfrm>
          <a:prstGeom prst="rect">
            <a:avLst/>
          </a:prstGeom>
          <a:noFill/>
          <a:ln w="19050">
            <a:solidFill>
              <a:srgbClr val="00C3D9"/>
            </a:solidFill>
            <a:bevel/>
            <a:headEnd/>
            <a:tailEnd/>
          </a:ln>
        </p:spPr>
        <p:txBody>
          <a:bodyPr lIns="68589" tIns="34295" rIns="68589" bIns="34295"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3030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3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200"/>
                            </p:stCondLst>
                            <p:childTnLst>
                              <p:par>
                                <p:cTn id="4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10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10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  <p:bldP spid="20" grpId="0" animBg="1"/>
      <p:bldP spid="26" grpId="0" animBg="1"/>
      <p:bldP spid="27" grpId="0"/>
      <p:bldP spid="28" grpId="0"/>
      <p:bldP spid="30" grpId="0" bldLvl="0" animBg="1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76014" y="216230"/>
            <a:ext cx="1556234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2.6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人员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85158" y="913631"/>
            <a:ext cx="6092825" cy="1725344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835025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吴帅毅：开发经理、实施和测试工程师</a:t>
            </a:r>
          </a:p>
          <a:p>
            <a:pPr indent="835025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王华怿：项目经理、项目技术负责人</a:t>
            </a:r>
          </a:p>
          <a:p>
            <a:pPr indent="835025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王仕杰：开发工程师、实施和测试工程师</a:t>
            </a:r>
          </a:p>
        </p:txBody>
      </p:sp>
      <p:sp>
        <p:nvSpPr>
          <p:cNvPr id="41" name="Copyright Notice"/>
          <p:cNvSpPr>
            <a:spLocks/>
          </p:cNvSpPr>
          <p:nvPr/>
        </p:nvSpPr>
        <p:spPr bwMode="auto">
          <a:xfrm>
            <a:off x="0" y="3004160"/>
            <a:ext cx="3854154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2.7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技术条件方面的可行性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304800" y="3804110"/>
            <a:ext cx="6092825" cy="1785104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835025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1</a:t>
            </a:r>
            <a:r>
              <a:rPr lang="en-US" altLang="zh-CN" sz="20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. 2D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回合制策略类游戏技术上较为容易实现。</a:t>
            </a:r>
          </a:p>
          <a:p>
            <a:pPr indent="835025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2</a:t>
            </a:r>
            <a:r>
              <a:rPr lang="en-US" altLang="zh-CN" sz="20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. </a:t>
            </a:r>
            <a:r>
              <a:rPr lang="zh-CN" altLang="zh-CN" sz="20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同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一题材的游戏众多</a:t>
            </a:r>
            <a:r>
              <a:rPr lang="en-US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,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方便借鉴其中的精华。</a:t>
            </a:r>
          </a:p>
          <a:p>
            <a:pPr indent="835025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3</a:t>
            </a:r>
            <a:r>
              <a:rPr lang="en-US" altLang="zh-CN" sz="20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. </a:t>
            </a:r>
            <a:r>
              <a:rPr lang="zh-CN" altLang="zh-CN" sz="20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使用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游戏引擎可以大大提高开发的效率</a:t>
            </a:r>
          </a:p>
        </p:txBody>
      </p:sp>
    </p:spTree>
    <p:extLst>
      <p:ext uri="{BB962C8B-B14F-4D97-AF65-F5344CB8AC3E}">
        <p14:creationId xmlns:p14="http://schemas.microsoft.com/office/powerpoint/2010/main" val="86921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720845" y="264660"/>
            <a:ext cx="4361423" cy="710452"/>
            <a:chOff x="3879320" y="484463"/>
            <a:chExt cx="4361423" cy="710452"/>
          </a:xfrm>
        </p:grpSpPr>
        <p:sp>
          <p:nvSpPr>
            <p:cNvPr id="2" name="椭圆 1"/>
            <p:cNvSpPr/>
            <p:nvPr/>
          </p:nvSpPr>
          <p:spPr>
            <a:xfrm>
              <a:off x="3879320" y="484463"/>
              <a:ext cx="710452" cy="710452"/>
            </a:xfrm>
            <a:prstGeom prst="ellipse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" name="Copyright Notice"/>
            <p:cNvSpPr>
              <a:spLocks/>
            </p:cNvSpPr>
            <p:nvPr/>
          </p:nvSpPr>
          <p:spPr bwMode="auto">
            <a:xfrm>
              <a:off x="4589772" y="605934"/>
              <a:ext cx="3650971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cap="small" dirty="0" smtClean="0">
                  <a:solidFill>
                    <a:srgbClr val="00C3D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社会因素方面的可能性</a:t>
              </a:r>
              <a:endParaRPr lang="en-US" sz="24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442044" y="1096583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59088" y="2091777"/>
            <a:ext cx="7144418" cy="707880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r>
              <a:rPr lang="en-US" altLang="zh-CN" sz="20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   </a:t>
            </a:r>
            <a:r>
              <a:rPr lang="zh-CN" altLang="zh-CN" sz="20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本</a:t>
            </a: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软件并非用于商业用途，在专利权与版权等问题上不会构成侵犯，游戏内容也不存在涉黄，暴力血腥等。</a:t>
            </a:r>
          </a:p>
        </p:txBody>
      </p:sp>
      <p:sp>
        <p:nvSpPr>
          <p:cNvPr id="29" name="Copyright Notice"/>
          <p:cNvSpPr>
            <a:spLocks/>
          </p:cNvSpPr>
          <p:nvPr/>
        </p:nvSpPr>
        <p:spPr bwMode="auto">
          <a:xfrm>
            <a:off x="205098" y="1384120"/>
            <a:ext cx="4226199" cy="496320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2.8 </a:t>
            </a:r>
            <a:r>
              <a:rPr lang="zh-CN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法律</a:t>
            </a:r>
            <a:r>
              <a:rPr lang="zh-CN" altLang="zh-CN" sz="28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方面的可行性</a:t>
            </a:r>
            <a:endParaRPr lang="en-US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Copyright Notice"/>
          <p:cNvSpPr>
            <a:spLocks/>
          </p:cNvSpPr>
          <p:nvPr/>
        </p:nvSpPr>
        <p:spPr bwMode="auto">
          <a:xfrm>
            <a:off x="126761" y="3024660"/>
            <a:ext cx="3778323" cy="496320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2.9 </a:t>
            </a:r>
            <a:r>
              <a:rPr lang="zh-CN" altLang="en-US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使用方面的可行性</a:t>
            </a:r>
            <a:endParaRPr lang="en-US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59088" y="3718651"/>
            <a:ext cx="810426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现在人们使用微信的频率是非常高的，而且在前段时间腾讯制作的跳一跳小程序的带领下，人们也经常使用微信小程序玩各种类型的小游戏，使用小程序玩游戏也比较方便，但是策略类的游戏小程序并不存在，并且热爱策略类游戏的玩家的数量也是非常多的。</a:t>
            </a:r>
          </a:p>
        </p:txBody>
      </p:sp>
    </p:spTree>
    <p:extLst>
      <p:ext uri="{BB962C8B-B14F-4D97-AF65-F5344CB8AC3E}">
        <p14:creationId xmlns:p14="http://schemas.microsoft.com/office/powerpoint/2010/main" val="86921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/>
        </p:nvSpPr>
        <p:spPr>
          <a:xfrm flipH="1">
            <a:off x="2870494" y="1857410"/>
            <a:ext cx="77394" cy="77394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108084" y="1844151"/>
            <a:ext cx="1318794" cy="1318794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579697" y="2550304"/>
            <a:ext cx="1350032" cy="1350032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376722" y="1031507"/>
            <a:ext cx="1350032" cy="135003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748624" y="1837300"/>
            <a:ext cx="1350032" cy="1350032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7307488" y="1086063"/>
            <a:ext cx="232304" cy="23230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4212494" y="1261665"/>
            <a:ext cx="277108" cy="277108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 flipH="1">
            <a:off x="3387193" y="2395322"/>
            <a:ext cx="189470" cy="189470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flipH="1">
            <a:off x="3176036" y="1281314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H="1">
            <a:off x="3642221" y="3607857"/>
            <a:ext cx="189470" cy="189470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flipH="1">
            <a:off x="2894610" y="3188976"/>
            <a:ext cx="77394" cy="7739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 flipH="1">
            <a:off x="8474876" y="2549186"/>
            <a:ext cx="189470" cy="189470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flipH="1">
            <a:off x="8404287" y="1401862"/>
            <a:ext cx="77394" cy="77394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flipH="1">
            <a:off x="9069415" y="2318726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flipH="1">
            <a:off x="8031195" y="3588147"/>
            <a:ext cx="189470" cy="189470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H="1">
            <a:off x="9048377" y="3285681"/>
            <a:ext cx="77394" cy="77394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889491" y="2775329"/>
            <a:ext cx="1350032" cy="1350032"/>
          </a:xfrm>
          <a:prstGeom prst="ellipse">
            <a:avLst/>
          </a:prstGeom>
          <a:solidFill>
            <a:srgbClr val="028985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901123" y="1529599"/>
            <a:ext cx="2247442" cy="224744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9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440516" y="5501013"/>
            <a:ext cx="7322890" cy="76200"/>
            <a:chOff x="2424953" y="1238297"/>
            <a:chExt cx="7322890" cy="76200"/>
          </a:xfrm>
        </p:grpSpPr>
        <p:sp>
          <p:nvSpPr>
            <p:cNvPr id="3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1602847" y="4519339"/>
            <a:ext cx="8996438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60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需求分析</a:t>
            </a:r>
            <a:endParaRPr lang="zh-CN" altLang="en-US" sz="60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103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5257526" y="551378"/>
            <a:ext cx="2113850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编写目的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424953" y="1265191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grpSp>
        <p:nvGrpSpPr>
          <p:cNvPr id="26" name="Group 10"/>
          <p:cNvGrpSpPr/>
          <p:nvPr/>
        </p:nvGrpSpPr>
        <p:grpSpPr>
          <a:xfrm>
            <a:off x="4768103" y="3431140"/>
            <a:ext cx="775903" cy="776184"/>
            <a:chOff x="6253939" y="2516220"/>
            <a:chExt cx="831273" cy="831273"/>
          </a:xfrm>
        </p:grpSpPr>
        <p:sp>
          <p:nvSpPr>
            <p:cNvPr id="27" name="Oval 11"/>
            <p:cNvSpPr/>
            <p:nvPr/>
          </p:nvSpPr>
          <p:spPr>
            <a:xfrm>
              <a:off x="6253939" y="2516220"/>
              <a:ext cx="831273" cy="831273"/>
            </a:xfrm>
            <a:prstGeom prst="ellipse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AutoShape 117"/>
            <p:cNvSpPr>
              <a:spLocks/>
            </p:cNvSpPr>
            <p:nvPr/>
          </p:nvSpPr>
          <p:spPr bwMode="auto">
            <a:xfrm>
              <a:off x="6437403" y="2772142"/>
              <a:ext cx="464344" cy="348456"/>
            </a:xfrm>
            <a:custGeom>
              <a:avLst/>
              <a:gdLst>
                <a:gd name="T0" fmla="+- 0 10799 1"/>
                <a:gd name="T1" fmla="*/ T0 w 21596"/>
                <a:gd name="T2" fmla="*/ 10800 h 21600"/>
                <a:gd name="T3" fmla="+- 0 10799 1"/>
                <a:gd name="T4" fmla="*/ T3 w 21596"/>
                <a:gd name="T5" fmla="*/ 10800 h 21600"/>
                <a:gd name="T6" fmla="+- 0 10799 1"/>
                <a:gd name="T7" fmla="*/ T6 w 21596"/>
                <a:gd name="T8" fmla="*/ 10800 h 21600"/>
                <a:gd name="T9" fmla="+- 0 10799 1"/>
                <a:gd name="T10" fmla="*/ T9 w 215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29" name="Group 13"/>
          <p:cNvGrpSpPr/>
          <p:nvPr/>
        </p:nvGrpSpPr>
        <p:grpSpPr>
          <a:xfrm>
            <a:off x="4802625" y="4339172"/>
            <a:ext cx="775903" cy="776184"/>
            <a:chOff x="5716910" y="3464598"/>
            <a:chExt cx="831273" cy="831273"/>
          </a:xfrm>
        </p:grpSpPr>
        <p:sp>
          <p:nvSpPr>
            <p:cNvPr id="30" name="Oval 14"/>
            <p:cNvSpPr/>
            <p:nvPr/>
          </p:nvSpPr>
          <p:spPr>
            <a:xfrm>
              <a:off x="5716910" y="3464598"/>
              <a:ext cx="831273" cy="831273"/>
            </a:xfrm>
            <a:prstGeom prst="ellipse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31" name="Group 15"/>
            <p:cNvGrpSpPr/>
            <p:nvPr/>
          </p:nvGrpSpPr>
          <p:grpSpPr>
            <a:xfrm>
              <a:off x="5900374" y="3655628"/>
              <a:ext cx="464344" cy="464344"/>
              <a:chOff x="4439444" y="2582069"/>
              <a:chExt cx="464344" cy="464344"/>
            </a:xfrm>
            <a:solidFill>
              <a:schemeClr val="bg1"/>
            </a:solidFill>
          </p:grpSpPr>
          <p:sp>
            <p:nvSpPr>
              <p:cNvPr id="32" name="AutoShape 123"/>
              <p:cNvSpPr>
                <a:spLocks/>
              </p:cNvSpPr>
              <p:nvPr/>
            </p:nvSpPr>
            <p:spPr bwMode="auto">
              <a:xfrm>
                <a:off x="4439444" y="2582069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180" y="12132"/>
                    </a:moveTo>
                    <a:cubicBezTo>
                      <a:pt x="17710" y="12226"/>
                      <a:pt x="17327" y="12561"/>
                      <a:pt x="17170" y="13012"/>
                    </a:cubicBezTo>
                    <a:cubicBezTo>
                      <a:pt x="17083" y="13261"/>
                      <a:pt x="16981" y="13503"/>
                      <a:pt x="16868" y="13738"/>
                    </a:cubicBezTo>
                    <a:cubicBezTo>
                      <a:pt x="16658" y="14169"/>
                      <a:pt x="16694" y="14677"/>
                      <a:pt x="16959" y="15075"/>
                    </a:cubicBezTo>
                    <a:lnTo>
                      <a:pt x="18131" y="16833"/>
                    </a:lnTo>
                    <a:lnTo>
                      <a:pt x="16832" y="18132"/>
                    </a:lnTo>
                    <a:lnTo>
                      <a:pt x="15075" y="16960"/>
                    </a:lnTo>
                    <a:cubicBezTo>
                      <a:pt x="14850" y="16810"/>
                      <a:pt x="14589" y="16733"/>
                      <a:pt x="14326" y="16733"/>
                    </a:cubicBezTo>
                    <a:cubicBezTo>
                      <a:pt x="14126" y="16733"/>
                      <a:pt x="13924" y="16778"/>
                      <a:pt x="13738" y="16868"/>
                    </a:cubicBezTo>
                    <a:cubicBezTo>
                      <a:pt x="13504" y="16981"/>
                      <a:pt x="13262" y="17083"/>
                      <a:pt x="13012" y="17170"/>
                    </a:cubicBezTo>
                    <a:cubicBezTo>
                      <a:pt x="12561" y="17327"/>
                      <a:pt x="12226" y="17712"/>
                      <a:pt x="12133" y="18180"/>
                    </a:cubicBezTo>
                    <a:lnTo>
                      <a:pt x="11717" y="20249"/>
                    </a:lnTo>
                    <a:lnTo>
                      <a:pt x="9881" y="20249"/>
                    </a:lnTo>
                    <a:lnTo>
                      <a:pt x="9467" y="18180"/>
                    </a:lnTo>
                    <a:cubicBezTo>
                      <a:pt x="9373" y="17712"/>
                      <a:pt x="9039" y="17327"/>
                      <a:pt x="8588" y="17170"/>
                    </a:cubicBezTo>
                    <a:cubicBezTo>
                      <a:pt x="8339" y="17083"/>
                      <a:pt x="8096" y="16983"/>
                      <a:pt x="7861" y="16869"/>
                    </a:cubicBezTo>
                    <a:cubicBezTo>
                      <a:pt x="7675" y="16778"/>
                      <a:pt x="7474" y="16733"/>
                      <a:pt x="7273" y="16733"/>
                    </a:cubicBezTo>
                    <a:cubicBezTo>
                      <a:pt x="7011" y="16733"/>
                      <a:pt x="6750" y="16810"/>
                      <a:pt x="6525" y="16960"/>
                    </a:cubicBezTo>
                    <a:lnTo>
                      <a:pt x="4767" y="18132"/>
                    </a:lnTo>
                    <a:lnTo>
                      <a:pt x="3468" y="16833"/>
                    </a:lnTo>
                    <a:lnTo>
                      <a:pt x="4639" y="15075"/>
                    </a:lnTo>
                    <a:cubicBezTo>
                      <a:pt x="4904" y="14677"/>
                      <a:pt x="4939" y="14169"/>
                      <a:pt x="4732" y="13738"/>
                    </a:cubicBezTo>
                    <a:cubicBezTo>
                      <a:pt x="4618" y="13504"/>
                      <a:pt x="4516" y="13263"/>
                      <a:pt x="4429" y="13013"/>
                    </a:cubicBezTo>
                    <a:cubicBezTo>
                      <a:pt x="4273" y="12561"/>
                      <a:pt x="3888" y="12227"/>
                      <a:pt x="3419" y="12133"/>
                    </a:cubicBezTo>
                    <a:lnTo>
                      <a:pt x="1350" y="11718"/>
                    </a:lnTo>
                    <a:lnTo>
                      <a:pt x="1349" y="9882"/>
                    </a:lnTo>
                    <a:lnTo>
                      <a:pt x="3419" y="9468"/>
                    </a:lnTo>
                    <a:cubicBezTo>
                      <a:pt x="3888" y="9374"/>
                      <a:pt x="4273" y="9039"/>
                      <a:pt x="4429" y="8588"/>
                    </a:cubicBezTo>
                    <a:cubicBezTo>
                      <a:pt x="4516" y="8338"/>
                      <a:pt x="4617" y="8096"/>
                      <a:pt x="4731" y="7862"/>
                    </a:cubicBezTo>
                    <a:cubicBezTo>
                      <a:pt x="4940" y="7431"/>
                      <a:pt x="4905" y="6923"/>
                      <a:pt x="4639" y="6524"/>
                    </a:cubicBezTo>
                    <a:lnTo>
                      <a:pt x="3468" y="4767"/>
                    </a:lnTo>
                    <a:lnTo>
                      <a:pt x="4767" y="3468"/>
                    </a:lnTo>
                    <a:lnTo>
                      <a:pt x="6525" y="4639"/>
                    </a:lnTo>
                    <a:cubicBezTo>
                      <a:pt x="6750" y="4790"/>
                      <a:pt x="7011" y="4866"/>
                      <a:pt x="7273" y="4866"/>
                    </a:cubicBezTo>
                    <a:cubicBezTo>
                      <a:pt x="7474" y="4866"/>
                      <a:pt x="7674" y="4822"/>
                      <a:pt x="7861" y="4732"/>
                    </a:cubicBezTo>
                    <a:cubicBezTo>
                      <a:pt x="8095" y="4619"/>
                      <a:pt x="8337" y="4517"/>
                      <a:pt x="8586" y="4430"/>
                    </a:cubicBezTo>
                    <a:cubicBezTo>
                      <a:pt x="9039" y="4272"/>
                      <a:pt x="9373" y="3888"/>
                      <a:pt x="9467" y="3420"/>
                    </a:cubicBezTo>
                    <a:lnTo>
                      <a:pt x="9881" y="1350"/>
                    </a:lnTo>
                    <a:lnTo>
                      <a:pt x="11717" y="1350"/>
                    </a:lnTo>
                    <a:lnTo>
                      <a:pt x="12131" y="3420"/>
                    </a:lnTo>
                    <a:cubicBezTo>
                      <a:pt x="12225" y="3888"/>
                      <a:pt x="12560" y="4272"/>
                      <a:pt x="13012" y="4430"/>
                    </a:cubicBezTo>
                    <a:cubicBezTo>
                      <a:pt x="13261" y="4517"/>
                      <a:pt x="13502" y="4617"/>
                      <a:pt x="13737" y="4731"/>
                    </a:cubicBezTo>
                    <a:cubicBezTo>
                      <a:pt x="13924" y="4822"/>
                      <a:pt x="14125" y="4866"/>
                      <a:pt x="14326" y="4866"/>
                    </a:cubicBezTo>
                    <a:cubicBezTo>
                      <a:pt x="14589" y="4866"/>
                      <a:pt x="14850" y="4790"/>
                      <a:pt x="15075" y="4639"/>
                    </a:cubicBezTo>
                    <a:lnTo>
                      <a:pt x="16832" y="3468"/>
                    </a:lnTo>
                    <a:lnTo>
                      <a:pt x="18131" y="4767"/>
                    </a:lnTo>
                    <a:lnTo>
                      <a:pt x="16959" y="6524"/>
                    </a:lnTo>
                    <a:cubicBezTo>
                      <a:pt x="16694" y="6923"/>
                      <a:pt x="16660" y="7431"/>
                      <a:pt x="16867" y="7861"/>
                    </a:cubicBezTo>
                    <a:cubicBezTo>
                      <a:pt x="16980" y="8096"/>
                      <a:pt x="17083" y="8337"/>
                      <a:pt x="17170" y="8587"/>
                    </a:cubicBezTo>
                    <a:cubicBezTo>
                      <a:pt x="17327" y="9039"/>
                      <a:pt x="17710" y="9373"/>
                      <a:pt x="18180" y="9467"/>
                    </a:cubicBezTo>
                    <a:lnTo>
                      <a:pt x="20248" y="9882"/>
                    </a:lnTo>
                    <a:lnTo>
                      <a:pt x="20250" y="11718"/>
                    </a:lnTo>
                    <a:cubicBezTo>
                      <a:pt x="20250" y="11718"/>
                      <a:pt x="18180" y="12132"/>
                      <a:pt x="18180" y="12132"/>
                    </a:cubicBezTo>
                    <a:close/>
                    <a:moveTo>
                      <a:pt x="20513" y="8558"/>
                    </a:moveTo>
                    <a:lnTo>
                      <a:pt x="18445" y="8143"/>
                    </a:lnTo>
                    <a:cubicBezTo>
                      <a:pt x="18341" y="7844"/>
                      <a:pt x="18218" y="7554"/>
                      <a:pt x="18082" y="7273"/>
                    </a:cubicBezTo>
                    <a:lnTo>
                      <a:pt x="19254" y="5516"/>
                    </a:lnTo>
                    <a:cubicBezTo>
                      <a:pt x="19611" y="4980"/>
                      <a:pt x="19540" y="4268"/>
                      <a:pt x="19085" y="3813"/>
                    </a:cubicBezTo>
                    <a:lnTo>
                      <a:pt x="17787" y="2514"/>
                    </a:lnTo>
                    <a:cubicBezTo>
                      <a:pt x="17526" y="2253"/>
                      <a:pt x="17181" y="2118"/>
                      <a:pt x="16831" y="2118"/>
                    </a:cubicBezTo>
                    <a:cubicBezTo>
                      <a:pt x="16573" y="2118"/>
                      <a:pt x="16312" y="2193"/>
                      <a:pt x="16084" y="2345"/>
                    </a:cubicBezTo>
                    <a:lnTo>
                      <a:pt x="14326" y="3516"/>
                    </a:lnTo>
                    <a:cubicBezTo>
                      <a:pt x="14044" y="3380"/>
                      <a:pt x="13754" y="3258"/>
                      <a:pt x="13455" y="3155"/>
                    </a:cubicBezTo>
                    <a:lnTo>
                      <a:pt x="13041" y="1085"/>
                    </a:lnTo>
                    <a:cubicBezTo>
                      <a:pt x="12916" y="454"/>
                      <a:pt x="12361" y="0"/>
                      <a:pt x="11717" y="0"/>
                    </a:cubicBezTo>
                    <a:lnTo>
                      <a:pt x="9881" y="0"/>
                    </a:lnTo>
                    <a:cubicBezTo>
                      <a:pt x="9238" y="0"/>
                      <a:pt x="8684" y="454"/>
                      <a:pt x="8557" y="1085"/>
                    </a:cubicBezTo>
                    <a:lnTo>
                      <a:pt x="8143" y="3155"/>
                    </a:lnTo>
                    <a:cubicBezTo>
                      <a:pt x="7843" y="3258"/>
                      <a:pt x="7554" y="3381"/>
                      <a:pt x="7273" y="3516"/>
                    </a:cubicBezTo>
                    <a:lnTo>
                      <a:pt x="5516" y="2345"/>
                    </a:lnTo>
                    <a:cubicBezTo>
                      <a:pt x="5287" y="2193"/>
                      <a:pt x="5026" y="2118"/>
                      <a:pt x="4767" y="2118"/>
                    </a:cubicBezTo>
                    <a:cubicBezTo>
                      <a:pt x="4419" y="2118"/>
                      <a:pt x="4073" y="2253"/>
                      <a:pt x="3812" y="2514"/>
                    </a:cubicBezTo>
                    <a:lnTo>
                      <a:pt x="2514" y="3813"/>
                    </a:lnTo>
                    <a:cubicBezTo>
                      <a:pt x="2059" y="4268"/>
                      <a:pt x="1988" y="4980"/>
                      <a:pt x="2345" y="5516"/>
                    </a:cubicBezTo>
                    <a:lnTo>
                      <a:pt x="3516" y="7273"/>
                    </a:lnTo>
                    <a:cubicBezTo>
                      <a:pt x="3380" y="7555"/>
                      <a:pt x="3258" y="7844"/>
                      <a:pt x="3154" y="8144"/>
                    </a:cubicBezTo>
                    <a:lnTo>
                      <a:pt x="1085" y="8558"/>
                    </a:lnTo>
                    <a:cubicBezTo>
                      <a:pt x="454" y="8684"/>
                      <a:pt x="0" y="9238"/>
                      <a:pt x="0" y="9882"/>
                    </a:cubicBezTo>
                    <a:lnTo>
                      <a:pt x="0" y="11718"/>
                    </a:lnTo>
                    <a:cubicBezTo>
                      <a:pt x="0" y="12361"/>
                      <a:pt x="454" y="12916"/>
                      <a:pt x="1085" y="13042"/>
                    </a:cubicBezTo>
                    <a:lnTo>
                      <a:pt x="3154" y="13456"/>
                    </a:lnTo>
                    <a:cubicBezTo>
                      <a:pt x="3258" y="13755"/>
                      <a:pt x="3380" y="14046"/>
                      <a:pt x="3516" y="14326"/>
                    </a:cubicBezTo>
                    <a:lnTo>
                      <a:pt x="2345" y="16083"/>
                    </a:lnTo>
                    <a:cubicBezTo>
                      <a:pt x="1988" y="16619"/>
                      <a:pt x="2059" y="17332"/>
                      <a:pt x="2514" y="17787"/>
                    </a:cubicBezTo>
                    <a:lnTo>
                      <a:pt x="3812" y="19086"/>
                    </a:lnTo>
                    <a:cubicBezTo>
                      <a:pt x="4073" y="19346"/>
                      <a:pt x="4419" y="19482"/>
                      <a:pt x="4767" y="19482"/>
                    </a:cubicBezTo>
                    <a:cubicBezTo>
                      <a:pt x="5026" y="19482"/>
                      <a:pt x="5287" y="19406"/>
                      <a:pt x="5516" y="19254"/>
                    </a:cubicBezTo>
                    <a:lnTo>
                      <a:pt x="7273" y="18083"/>
                    </a:lnTo>
                    <a:cubicBezTo>
                      <a:pt x="7554" y="18220"/>
                      <a:pt x="7843" y="18341"/>
                      <a:pt x="8143" y="18445"/>
                    </a:cubicBezTo>
                    <a:lnTo>
                      <a:pt x="8557" y="20514"/>
                    </a:lnTo>
                    <a:cubicBezTo>
                      <a:pt x="8684" y="21146"/>
                      <a:pt x="9238" y="21599"/>
                      <a:pt x="9881" y="21599"/>
                    </a:cubicBezTo>
                    <a:lnTo>
                      <a:pt x="11717" y="21599"/>
                    </a:lnTo>
                    <a:cubicBezTo>
                      <a:pt x="12361" y="21599"/>
                      <a:pt x="12916" y="21146"/>
                      <a:pt x="13041" y="20514"/>
                    </a:cubicBezTo>
                    <a:lnTo>
                      <a:pt x="13456" y="18445"/>
                    </a:lnTo>
                    <a:cubicBezTo>
                      <a:pt x="13755" y="18341"/>
                      <a:pt x="14046" y="18219"/>
                      <a:pt x="14326" y="18083"/>
                    </a:cubicBezTo>
                    <a:lnTo>
                      <a:pt x="16084" y="19254"/>
                    </a:lnTo>
                    <a:cubicBezTo>
                      <a:pt x="16312" y="19406"/>
                      <a:pt x="16573" y="19482"/>
                      <a:pt x="16831" y="19482"/>
                    </a:cubicBezTo>
                    <a:cubicBezTo>
                      <a:pt x="17181" y="19482"/>
                      <a:pt x="17526" y="19346"/>
                      <a:pt x="17787" y="19086"/>
                    </a:cubicBezTo>
                    <a:lnTo>
                      <a:pt x="19085" y="17787"/>
                    </a:lnTo>
                    <a:cubicBezTo>
                      <a:pt x="19540" y="17332"/>
                      <a:pt x="19611" y="16619"/>
                      <a:pt x="19254" y="16083"/>
                    </a:cubicBezTo>
                    <a:lnTo>
                      <a:pt x="18082" y="14326"/>
                    </a:lnTo>
                    <a:cubicBezTo>
                      <a:pt x="18219" y="14045"/>
                      <a:pt x="18341" y="13755"/>
                      <a:pt x="18445" y="13456"/>
                    </a:cubicBezTo>
                    <a:lnTo>
                      <a:pt x="20513" y="13042"/>
                    </a:lnTo>
                    <a:cubicBezTo>
                      <a:pt x="21145" y="12916"/>
                      <a:pt x="21599" y="12361"/>
                      <a:pt x="21599" y="11718"/>
                    </a:cubicBezTo>
                    <a:lnTo>
                      <a:pt x="21599" y="9882"/>
                    </a:lnTo>
                    <a:cubicBezTo>
                      <a:pt x="21599" y="9238"/>
                      <a:pt x="21145" y="8684"/>
                      <a:pt x="20513" y="855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3" name="AutoShape 124"/>
              <p:cNvSpPr>
                <a:spLocks/>
              </p:cNvSpPr>
              <p:nvPr/>
            </p:nvSpPr>
            <p:spPr bwMode="auto">
              <a:xfrm>
                <a:off x="4570413" y="2712244"/>
                <a:ext cx="203200" cy="2032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0250"/>
                    </a:moveTo>
                    <a:cubicBezTo>
                      <a:pt x="5580" y="20250"/>
                      <a:pt x="1350" y="16017"/>
                      <a:pt x="1350" y="10800"/>
                    </a:cubicBezTo>
                    <a:cubicBezTo>
                      <a:pt x="1350" y="5582"/>
                      <a:pt x="5580" y="1349"/>
                      <a:pt x="10800" y="1349"/>
                    </a:cubicBezTo>
                    <a:cubicBezTo>
                      <a:pt x="16016" y="1349"/>
                      <a:pt x="20250" y="5582"/>
                      <a:pt x="20250" y="10800"/>
                    </a:cubicBezTo>
                    <a:cubicBezTo>
                      <a:pt x="20250" y="16017"/>
                      <a:pt x="16016" y="20250"/>
                      <a:pt x="10800" y="20250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3"/>
                      <a:pt x="4836" y="21600"/>
                      <a:pt x="10800" y="21600"/>
                    </a:cubicBezTo>
                    <a:cubicBezTo>
                      <a:pt x="16763" y="21600"/>
                      <a:pt x="21599" y="16763"/>
                      <a:pt x="21599" y="10800"/>
                    </a:cubicBezTo>
                    <a:cubicBezTo>
                      <a:pt x="21599" y="4836"/>
                      <a:pt x="16763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4" name="AutoShape 125"/>
              <p:cNvSpPr>
                <a:spLocks/>
              </p:cNvSpPr>
              <p:nvPr/>
            </p:nvSpPr>
            <p:spPr bwMode="auto">
              <a:xfrm>
                <a:off x="4613275" y="2755900"/>
                <a:ext cx="116682" cy="1166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900"/>
                    </a:moveTo>
                    <a:cubicBezTo>
                      <a:pt x="6328" y="18900"/>
                      <a:pt x="2699" y="15271"/>
                      <a:pt x="2699" y="10800"/>
                    </a:cubicBezTo>
                    <a:cubicBezTo>
                      <a:pt x="2699" y="6329"/>
                      <a:pt x="6328" y="2700"/>
                      <a:pt x="10800" y="2700"/>
                    </a:cubicBezTo>
                    <a:cubicBezTo>
                      <a:pt x="15271" y="2700"/>
                      <a:pt x="18899" y="6329"/>
                      <a:pt x="18899" y="10800"/>
                    </a:cubicBezTo>
                    <a:cubicBezTo>
                      <a:pt x="18899" y="15271"/>
                      <a:pt x="15271" y="18900"/>
                      <a:pt x="10800" y="18900"/>
                    </a:cubicBezTo>
                    <a:moveTo>
                      <a:pt x="10800" y="0"/>
                    </a:moveTo>
                    <a:cubicBezTo>
                      <a:pt x="4830" y="0"/>
                      <a:pt x="0" y="4833"/>
                      <a:pt x="0" y="10800"/>
                    </a:cubicBezTo>
                    <a:cubicBezTo>
                      <a:pt x="0" y="16766"/>
                      <a:pt x="4830" y="21599"/>
                      <a:pt x="10800" y="21599"/>
                    </a:cubicBezTo>
                    <a:cubicBezTo>
                      <a:pt x="16764" y="21599"/>
                      <a:pt x="21600" y="16766"/>
                      <a:pt x="21600" y="10800"/>
                    </a:cubicBezTo>
                    <a:cubicBezTo>
                      <a:pt x="21600" y="4833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35" name="Group 19"/>
          <p:cNvGrpSpPr/>
          <p:nvPr/>
        </p:nvGrpSpPr>
        <p:grpSpPr>
          <a:xfrm>
            <a:off x="4700223" y="2466192"/>
            <a:ext cx="775903" cy="776184"/>
            <a:chOff x="6678551" y="1578185"/>
            <a:chExt cx="831273" cy="831273"/>
          </a:xfrm>
        </p:grpSpPr>
        <p:sp>
          <p:nvSpPr>
            <p:cNvPr id="36" name="Oval 20"/>
            <p:cNvSpPr/>
            <p:nvPr/>
          </p:nvSpPr>
          <p:spPr>
            <a:xfrm>
              <a:off x="6678551" y="1578185"/>
              <a:ext cx="831273" cy="831273"/>
            </a:xfrm>
            <a:prstGeom prst="ellipse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7" name="AutoShape 139"/>
            <p:cNvSpPr>
              <a:spLocks/>
            </p:cNvSpPr>
            <p:nvPr/>
          </p:nvSpPr>
          <p:spPr bwMode="auto">
            <a:xfrm>
              <a:off x="6862015" y="1768792"/>
              <a:ext cx="464344" cy="450057"/>
            </a:xfrm>
            <a:custGeom>
              <a:avLst/>
              <a:gdLst>
                <a:gd name="T0" fmla="+- 0 10800 104"/>
                <a:gd name="T1" fmla="*/ T0 w 21392"/>
                <a:gd name="T2" fmla="*/ 10800 h 21600"/>
                <a:gd name="T3" fmla="+- 0 10800 104"/>
                <a:gd name="T4" fmla="*/ T3 w 21392"/>
                <a:gd name="T5" fmla="*/ 10800 h 21600"/>
                <a:gd name="T6" fmla="+- 0 10800 104"/>
                <a:gd name="T7" fmla="*/ T6 w 21392"/>
                <a:gd name="T8" fmla="*/ 10800 h 21600"/>
                <a:gd name="T9" fmla="+- 0 10800 104"/>
                <a:gd name="T10" fmla="*/ T9 w 2139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92" h="2160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9" name="Rectangle 24"/>
          <p:cNvSpPr/>
          <p:nvPr/>
        </p:nvSpPr>
        <p:spPr>
          <a:xfrm>
            <a:off x="5977459" y="2740865"/>
            <a:ext cx="4867155" cy="1938988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r>
              <a:rPr lang="zh-CN" altLang="zh-CN" sz="2400" dirty="0" smtClean="0"/>
              <a:t>　</a:t>
            </a:r>
            <a:r>
              <a:rPr lang="zh-CN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编写目的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为理清目标用户所需要的基本功能和制作组想呈现的额外功能。试图从总体架构上给出游戏的轮廓，然后从功能需求，性能需求和其他方面的需求进行详细描述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96538" y="2562812"/>
            <a:ext cx="4322975" cy="2673910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椭圆 22"/>
          <p:cNvSpPr/>
          <p:nvPr/>
        </p:nvSpPr>
        <p:spPr>
          <a:xfrm>
            <a:off x="4493454" y="514718"/>
            <a:ext cx="710452" cy="710452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05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896539" y="93743"/>
            <a:ext cx="3448793" cy="710452"/>
            <a:chOff x="3879320" y="484463"/>
            <a:chExt cx="3448793" cy="710452"/>
          </a:xfrm>
        </p:grpSpPr>
        <p:sp>
          <p:nvSpPr>
            <p:cNvPr id="2" name="椭圆 1"/>
            <p:cNvSpPr/>
            <p:nvPr/>
          </p:nvSpPr>
          <p:spPr>
            <a:xfrm>
              <a:off x="3879320" y="484463"/>
              <a:ext cx="710452" cy="710452"/>
            </a:xfrm>
            <a:prstGeom prst="ellipse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" name="Copyright Notice"/>
            <p:cNvSpPr>
              <a:spLocks/>
            </p:cNvSpPr>
            <p:nvPr/>
          </p:nvSpPr>
          <p:spPr bwMode="auto">
            <a:xfrm>
              <a:off x="4699213" y="529973"/>
              <a:ext cx="2628900" cy="619431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600" b="1" cap="small" dirty="0" smtClean="0">
                  <a:solidFill>
                    <a:srgbClr val="00C3D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需求概述</a:t>
              </a:r>
              <a:endParaRPr lang="en-US" sz="36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371639" y="934049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20" name="Copyright Notice"/>
          <p:cNvSpPr>
            <a:spLocks/>
          </p:cNvSpPr>
          <p:nvPr/>
        </p:nvSpPr>
        <p:spPr bwMode="auto">
          <a:xfrm>
            <a:off x="229836" y="1075448"/>
            <a:ext cx="1992069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64883" y="1587125"/>
            <a:ext cx="5985397" cy="933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本产品为模拟策略类游戏，可以快速简单地进行游戏，其主要功能有：游戏存档并加载、自己国家的资源管理与升级、与其他国家的对战、好友排行榜</a:t>
            </a:r>
            <a:r>
              <a:rPr lang="zh-CN" altLang="zh-CN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功能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zh-CN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Copyright Notice"/>
          <p:cNvSpPr>
            <a:spLocks/>
          </p:cNvSpPr>
          <p:nvPr/>
        </p:nvSpPr>
        <p:spPr bwMode="auto">
          <a:xfrm>
            <a:off x="165291" y="2663120"/>
            <a:ext cx="3009020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用户类和特征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64883" y="3239996"/>
            <a:ext cx="969427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spcAft>
                <a:spcPts val="0"/>
              </a:spcAft>
              <a:buFont typeface="+mj-lt"/>
              <a:buAutoNum type="alphaLcParenR"/>
            </a:pPr>
            <a:r>
              <a:rPr lang="zh-CN" altLang="zh-CN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重要用户类</a:t>
            </a:r>
          </a:p>
          <a:p>
            <a:pPr marL="571500" indent="266700" algn="just">
              <a:spcAft>
                <a:spcPts val="0"/>
              </a:spcAft>
            </a:pPr>
            <a:r>
              <a:rPr lang="zh-CN" altLang="zh-CN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用户代表：</a:t>
            </a: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杨老师、评审、同时热爱三国题材和喜爱策略游戏玩家用户。</a:t>
            </a:r>
          </a:p>
          <a:p>
            <a:pPr marL="571500" indent="266700" algn="just">
              <a:spcAft>
                <a:spcPts val="0"/>
              </a:spcAft>
            </a:pPr>
            <a:r>
              <a:rPr lang="zh-CN" altLang="zh-CN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用户需求：</a:t>
            </a: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制作出一款三国题材的策略游戏，同时游戏能正常稳定</a:t>
            </a:r>
            <a:r>
              <a:rPr lang="zh-CN" altLang="zh-CN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运行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zh-CN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且</a:t>
            </a: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完成度</a:t>
            </a:r>
            <a:r>
              <a:rPr lang="zh-CN" altLang="zh-CN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到达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   		   </a:t>
            </a:r>
            <a:r>
              <a:rPr lang="zh-CN" altLang="zh-CN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预计</a:t>
            </a: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的目标。</a:t>
            </a:r>
          </a:p>
          <a:p>
            <a:pPr lvl="0" algn="just">
              <a:spcAft>
                <a:spcPts val="0"/>
              </a:spcAft>
            </a:pPr>
            <a:r>
              <a:rPr lang="en-US" altLang="zh-CN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b)  </a:t>
            </a:r>
            <a:r>
              <a:rPr lang="zh-CN" altLang="zh-CN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次要</a:t>
            </a:r>
            <a:r>
              <a:rPr lang="zh-CN" altLang="zh-CN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用户类</a:t>
            </a:r>
          </a:p>
          <a:p>
            <a:pPr marL="571500" indent="266700" algn="just">
              <a:spcAft>
                <a:spcPts val="0"/>
              </a:spcAft>
            </a:pPr>
            <a:r>
              <a:rPr lang="zh-CN" altLang="zh-CN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用户代表：</a:t>
            </a: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喜欢三国或者喜欢战略策略的玩家用户。</a:t>
            </a:r>
          </a:p>
          <a:p>
            <a:pPr marL="571500" indent="266700" algn="just">
              <a:spcAft>
                <a:spcPts val="0"/>
              </a:spcAft>
            </a:pPr>
            <a:r>
              <a:rPr lang="zh-CN" altLang="zh-CN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用户需求：</a:t>
            </a: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体现三国味，或者重视战略策略要数。</a:t>
            </a:r>
          </a:p>
          <a:p>
            <a:pPr lvl="0" algn="just">
              <a:spcAft>
                <a:spcPts val="0"/>
              </a:spcAft>
            </a:pPr>
            <a:r>
              <a:rPr lang="en-US" altLang="zh-CN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r>
              <a:rPr lang="zh-CN" altLang="zh-CN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非</a:t>
            </a:r>
            <a:r>
              <a:rPr lang="zh-CN" altLang="zh-CN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目标用户类</a:t>
            </a:r>
          </a:p>
          <a:p>
            <a:pPr marL="571500" indent="266700" algn="just">
              <a:spcAft>
                <a:spcPts val="0"/>
              </a:spcAft>
            </a:pPr>
            <a:r>
              <a:rPr lang="zh-CN" altLang="zh-CN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用户代表：</a:t>
            </a: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既不喜欢三国，也不喜欢战略游戏的玩家用户。</a:t>
            </a:r>
          </a:p>
          <a:p>
            <a:pPr marL="571500" indent="266700" algn="just">
              <a:spcAft>
                <a:spcPts val="0"/>
              </a:spcAft>
            </a:pPr>
            <a:r>
              <a:rPr lang="zh-CN" altLang="zh-CN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用户需求：</a:t>
            </a: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简单、有趣。</a:t>
            </a:r>
          </a:p>
        </p:txBody>
      </p:sp>
    </p:spTree>
    <p:extLst>
      <p:ext uri="{BB962C8B-B14F-4D97-AF65-F5344CB8AC3E}">
        <p14:creationId xmlns:p14="http://schemas.microsoft.com/office/powerpoint/2010/main" val="86921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152925" y="130772"/>
            <a:ext cx="3043202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设计和实现限制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04798" y="758024"/>
            <a:ext cx="110098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.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游戏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有一定数量的玩家，可以在好友排行榜上进行比较</a:t>
            </a:r>
          </a:p>
          <a:p>
            <a:pPr indent="304800" algn="just">
              <a:spcAft>
                <a:spcPts val="0"/>
              </a:spcAft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.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游戏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可以按照既定的规则和机制进行</a:t>
            </a:r>
          </a:p>
          <a:p>
            <a:pPr indent="304800" algn="just">
              <a:spcAft>
                <a:spcPts val="0"/>
              </a:spcAft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C.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游戏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存档与加载需同步</a:t>
            </a:r>
          </a:p>
          <a:p>
            <a:pPr indent="304800" algn="just">
              <a:spcAft>
                <a:spcPts val="0"/>
              </a:spcAft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D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. 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不同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的历史人物需有不同的属性，各个历史人物同各个不同的势力需匹配好</a:t>
            </a:r>
          </a:p>
        </p:txBody>
      </p:sp>
      <p:sp>
        <p:nvSpPr>
          <p:cNvPr id="27" name="Copyright Notice"/>
          <p:cNvSpPr>
            <a:spLocks/>
          </p:cNvSpPr>
          <p:nvPr/>
        </p:nvSpPr>
        <p:spPr bwMode="auto">
          <a:xfrm>
            <a:off x="152925" y="2520172"/>
            <a:ext cx="2265535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3.4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假设和依赖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03902" y="3179435"/>
            <a:ext cx="991597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/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建议开发和运行软件的寿命最短为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年，经费来源为小组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G16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，使用限制为手机微信小程序，符合法律和政策反面所有条件，运行环境与之前的“运行环境”相同，开发环境由开发方提供，可利用的信息来自问卷星调查数据与互联网上的信息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lvl="0" indent="-342900">
              <a:buFont typeface="+mj-lt"/>
              <a:buAutoNum type="alphaLcPeriod"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只有玩家进行存档，下次加载必须在存档处继续游戏</a:t>
            </a:r>
          </a:p>
          <a:p>
            <a:pPr marL="342900" lvl="0" indent="-342900">
              <a:buFont typeface="+mj-lt"/>
              <a:buAutoNum type="alphaLcPeriod"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玩家成功结算后，总分记入排行榜，其好友可以同时看见</a:t>
            </a:r>
          </a:p>
          <a:p>
            <a:pPr marL="342900" lvl="0" indent="-342900">
              <a:buFont typeface="+mj-lt"/>
              <a:buAutoNum type="alphaLcPeriod"/>
            </a:pP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玩家在获得更好的分数后，排行榜上的数据应该及时跟新</a:t>
            </a:r>
          </a:p>
        </p:txBody>
      </p:sp>
    </p:spTree>
    <p:extLst>
      <p:ext uri="{BB962C8B-B14F-4D97-AF65-F5344CB8AC3E}">
        <p14:creationId xmlns:p14="http://schemas.microsoft.com/office/powerpoint/2010/main" val="86921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4059633" y="145020"/>
            <a:ext cx="4038757" cy="710452"/>
            <a:chOff x="3879320" y="484463"/>
            <a:chExt cx="4038757" cy="710452"/>
          </a:xfrm>
        </p:grpSpPr>
        <p:sp>
          <p:nvSpPr>
            <p:cNvPr id="2" name="椭圆 1"/>
            <p:cNvSpPr/>
            <p:nvPr/>
          </p:nvSpPr>
          <p:spPr>
            <a:xfrm>
              <a:off x="3879320" y="484463"/>
              <a:ext cx="710452" cy="710452"/>
            </a:xfrm>
            <a:prstGeom prst="ellipse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" name="Copyright Notice"/>
            <p:cNvSpPr>
              <a:spLocks/>
            </p:cNvSpPr>
            <p:nvPr/>
          </p:nvSpPr>
          <p:spPr bwMode="auto">
            <a:xfrm>
              <a:off x="4589772" y="529973"/>
              <a:ext cx="3328305" cy="619431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600" b="1" cap="small" dirty="0" smtClean="0">
                  <a:solidFill>
                    <a:srgbClr val="00C3D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系统功能需求</a:t>
              </a:r>
              <a:endParaRPr lang="en-US" sz="36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417567" y="983179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12" name="圆角矩形 3"/>
          <p:cNvSpPr>
            <a:spLocks noChangeArrowheads="1"/>
          </p:cNvSpPr>
          <p:nvPr/>
        </p:nvSpPr>
        <p:spPr bwMode="auto">
          <a:xfrm>
            <a:off x="119778" y="6662938"/>
            <a:ext cx="11672652" cy="136612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43" tIns="34272" rIns="68543" bIns="34272"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sz="1200">
              <a:solidFill>
                <a:srgbClr val="262626"/>
              </a:solidFill>
              <a:latin typeface="微软雅黑" pitchFamily="34" charset="-122"/>
            </a:endParaRPr>
          </a:p>
        </p:txBody>
      </p:sp>
      <p:sp>
        <p:nvSpPr>
          <p:cNvPr id="49" name="Copyright Notice"/>
          <p:cNvSpPr>
            <a:spLocks/>
          </p:cNvSpPr>
          <p:nvPr/>
        </p:nvSpPr>
        <p:spPr bwMode="auto">
          <a:xfrm>
            <a:off x="298195" y="1127685"/>
            <a:ext cx="2850892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3.5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系统界面及介绍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Copyright Notice"/>
          <p:cNvSpPr>
            <a:spLocks/>
          </p:cNvSpPr>
          <p:nvPr/>
        </p:nvSpPr>
        <p:spPr bwMode="auto">
          <a:xfrm>
            <a:off x="1906753" y="1581301"/>
            <a:ext cx="1348358" cy="373209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原始界面</a:t>
            </a:r>
            <a:endParaRPr lang="en-US" sz="20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" name="图片 50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22" y="2026910"/>
            <a:ext cx="2200910" cy="3939540"/>
          </a:xfrm>
          <a:prstGeom prst="rect">
            <a:avLst/>
          </a:prstGeom>
        </p:spPr>
      </p:pic>
      <p:pic>
        <p:nvPicPr>
          <p:cNvPr id="52" name="图片 51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513" y="2049925"/>
            <a:ext cx="2140187" cy="3949284"/>
          </a:xfrm>
          <a:prstGeom prst="rect">
            <a:avLst/>
          </a:prstGeom>
        </p:spPr>
      </p:pic>
      <p:sp>
        <p:nvSpPr>
          <p:cNvPr id="53" name="Copyright Notice"/>
          <p:cNvSpPr>
            <a:spLocks/>
          </p:cNvSpPr>
          <p:nvPr/>
        </p:nvSpPr>
        <p:spPr bwMode="auto">
          <a:xfrm>
            <a:off x="7256317" y="1465137"/>
            <a:ext cx="1684145" cy="373209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修改后的界面</a:t>
            </a:r>
            <a:endParaRPr lang="en-US" sz="20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104" y="1867305"/>
            <a:ext cx="4642624" cy="2157262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6104" y="4091023"/>
            <a:ext cx="4734686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11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3384721" y="238749"/>
            <a:ext cx="4350499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3.6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外部接口需求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Copyright Notice"/>
          <p:cNvSpPr>
            <a:spLocks/>
          </p:cNvSpPr>
          <p:nvPr/>
        </p:nvSpPr>
        <p:spPr bwMode="auto">
          <a:xfrm>
            <a:off x="178553" y="1144776"/>
            <a:ext cx="2308273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3.6.1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用户界面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46632" y="1623182"/>
            <a:ext cx="102150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CN" altLang="zh-CN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简单干净的界面，让玩家对各个资源的数量的监控十分方便，操作简单方便，玩家可以轻松愉快的游戏，对新手或从未接触过策略类游戏的玩家十分</a:t>
            </a:r>
            <a:r>
              <a:rPr lang="zh-CN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友好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zh-CN" b="1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Copyright Notice"/>
          <p:cNvSpPr>
            <a:spLocks/>
          </p:cNvSpPr>
          <p:nvPr/>
        </p:nvSpPr>
        <p:spPr bwMode="auto">
          <a:xfrm>
            <a:off x="178553" y="2357083"/>
            <a:ext cx="2308273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3.6.2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硬件接口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46632" y="2911840"/>
            <a:ext cx="105654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/>
            <a:r>
              <a:rPr lang="zh-CN" altLang="zh-CN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本软件不需要特定的硬件或者硬件接口进行支撑，只需要可以运行微信的手机便可以运行这个游戏</a:t>
            </a:r>
          </a:p>
        </p:txBody>
      </p:sp>
      <p:sp>
        <p:nvSpPr>
          <p:cNvPr id="28" name="Copyright Notice"/>
          <p:cNvSpPr>
            <a:spLocks/>
          </p:cNvSpPr>
          <p:nvPr/>
        </p:nvSpPr>
        <p:spPr bwMode="auto">
          <a:xfrm>
            <a:off x="178553" y="3423301"/>
            <a:ext cx="2308273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3.6.3 </a:t>
            </a:r>
            <a:r>
              <a:rPr lang="zh-CN" altLang="en-US" sz="24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46632" y="3947475"/>
            <a:ext cx="54761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CN" altLang="zh-CN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运行于微信，安卓或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ios12.0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以下版本</a:t>
            </a:r>
            <a:r>
              <a:rPr lang="zh-CN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都</a:t>
            </a:r>
            <a:r>
              <a:rPr lang="zh-CN" altLang="zh-CN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可以支持</a:t>
            </a:r>
          </a:p>
        </p:txBody>
      </p:sp>
      <p:sp>
        <p:nvSpPr>
          <p:cNvPr id="30" name="Copyright Notice"/>
          <p:cNvSpPr>
            <a:spLocks/>
          </p:cNvSpPr>
          <p:nvPr/>
        </p:nvSpPr>
        <p:spPr bwMode="auto">
          <a:xfrm>
            <a:off x="192796" y="4467382"/>
            <a:ext cx="2294030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3.6.4 </a:t>
            </a:r>
            <a:r>
              <a:rPr lang="zh-CN" altLang="en-US" sz="24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故障处理</a:t>
            </a:r>
            <a:endParaRPr lang="en-US" sz="24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46632" y="4991556"/>
            <a:ext cx="93604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CN" altLang="zh-CN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正常使用时不应出错，若运行时遇到不可恢复的系统错误也必须保证数据库的完好无损</a:t>
            </a:r>
            <a:r>
              <a:rPr lang="zh-CN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07776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4273814" y="459081"/>
            <a:ext cx="2728713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3.7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分析模型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424953" y="1265191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55160" y="1435063"/>
            <a:ext cx="3310522" cy="8377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just">
              <a:lnSpc>
                <a:spcPct val="173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3.7.1</a:t>
            </a:r>
            <a:r>
              <a:rPr lang="zh-CN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r>
              <a:rPr lang="zh-CN" altLang="zh-CN" sz="28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流程图</a:t>
            </a:r>
          </a:p>
        </p:txBody>
      </p:sp>
      <p:pic>
        <p:nvPicPr>
          <p:cNvPr id="33" name="图片 3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921" y="1435063"/>
            <a:ext cx="4404500" cy="540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6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25637" y="-828"/>
            <a:ext cx="3281585" cy="8377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ct val="173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3.7.2 </a:t>
            </a:r>
            <a:r>
              <a:rPr lang="zh-CN" altLang="en-US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zh-CN" altLang="zh-CN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6" name="图片 35"/>
          <p:cNvPicPr/>
          <p:nvPr/>
        </p:nvPicPr>
        <p:blipFill>
          <a:blip r:embed="rId3"/>
          <a:stretch>
            <a:fillRect/>
          </a:stretch>
        </p:blipFill>
        <p:spPr>
          <a:xfrm>
            <a:off x="217140" y="951762"/>
            <a:ext cx="5758180" cy="1718945"/>
          </a:xfrm>
          <a:prstGeom prst="rect">
            <a:avLst/>
          </a:prstGeom>
        </p:spPr>
      </p:pic>
      <p:pic>
        <p:nvPicPr>
          <p:cNvPr id="37" name="图片 36"/>
          <p:cNvPicPr/>
          <p:nvPr/>
        </p:nvPicPr>
        <p:blipFill>
          <a:blip r:embed="rId4"/>
          <a:stretch>
            <a:fillRect/>
          </a:stretch>
        </p:blipFill>
        <p:spPr>
          <a:xfrm>
            <a:off x="217140" y="2738053"/>
            <a:ext cx="5274310" cy="2013585"/>
          </a:xfrm>
          <a:prstGeom prst="rect">
            <a:avLst/>
          </a:prstGeom>
        </p:spPr>
      </p:pic>
      <p:pic>
        <p:nvPicPr>
          <p:cNvPr id="38" name="图片 37"/>
          <p:cNvPicPr/>
          <p:nvPr/>
        </p:nvPicPr>
        <p:blipFill>
          <a:blip r:embed="rId5"/>
          <a:stretch>
            <a:fillRect/>
          </a:stretch>
        </p:blipFill>
        <p:spPr>
          <a:xfrm>
            <a:off x="217140" y="4826188"/>
            <a:ext cx="5274310" cy="1003300"/>
          </a:xfrm>
          <a:prstGeom prst="rect">
            <a:avLst/>
          </a:prstGeom>
        </p:spPr>
      </p:pic>
      <p:pic>
        <p:nvPicPr>
          <p:cNvPr id="39" name="图片 38"/>
          <p:cNvPicPr/>
          <p:nvPr/>
        </p:nvPicPr>
        <p:blipFill>
          <a:blip r:embed="rId6"/>
          <a:stretch>
            <a:fillRect/>
          </a:stretch>
        </p:blipFill>
        <p:spPr>
          <a:xfrm>
            <a:off x="6317386" y="725565"/>
            <a:ext cx="5274310" cy="1802130"/>
          </a:xfrm>
          <a:prstGeom prst="rect">
            <a:avLst/>
          </a:prstGeom>
        </p:spPr>
      </p:pic>
      <p:pic>
        <p:nvPicPr>
          <p:cNvPr id="40" name="图片 39"/>
          <p:cNvPicPr/>
          <p:nvPr/>
        </p:nvPicPr>
        <p:blipFill>
          <a:blip r:embed="rId7"/>
          <a:stretch>
            <a:fillRect/>
          </a:stretch>
        </p:blipFill>
        <p:spPr>
          <a:xfrm>
            <a:off x="6317386" y="2670707"/>
            <a:ext cx="5274310" cy="1322070"/>
          </a:xfrm>
          <a:prstGeom prst="rect">
            <a:avLst/>
          </a:prstGeom>
        </p:spPr>
      </p:pic>
      <p:pic>
        <p:nvPicPr>
          <p:cNvPr id="41" name="图片 40"/>
          <p:cNvPicPr/>
          <p:nvPr/>
        </p:nvPicPr>
        <p:blipFill>
          <a:blip r:embed="rId8"/>
          <a:stretch>
            <a:fillRect/>
          </a:stretch>
        </p:blipFill>
        <p:spPr>
          <a:xfrm>
            <a:off x="6317386" y="4199341"/>
            <a:ext cx="4305300" cy="857250"/>
          </a:xfrm>
          <a:prstGeom prst="rect">
            <a:avLst/>
          </a:prstGeom>
        </p:spPr>
      </p:pic>
      <p:pic>
        <p:nvPicPr>
          <p:cNvPr id="42" name="图片 41"/>
          <p:cNvPicPr/>
          <p:nvPr/>
        </p:nvPicPr>
        <p:blipFill>
          <a:blip r:embed="rId9"/>
          <a:stretch>
            <a:fillRect/>
          </a:stretch>
        </p:blipFill>
        <p:spPr>
          <a:xfrm>
            <a:off x="6317386" y="5372288"/>
            <a:ext cx="474345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6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461548" y="3583294"/>
            <a:ext cx="1334387" cy="461655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项目计划</a:t>
            </a:r>
          </a:p>
        </p:txBody>
      </p:sp>
      <p:sp>
        <p:nvSpPr>
          <p:cNvPr id="9" name="矩形 8"/>
          <p:cNvSpPr/>
          <p:nvPr/>
        </p:nvSpPr>
        <p:spPr>
          <a:xfrm>
            <a:off x="7419750" y="3633793"/>
            <a:ext cx="1669938" cy="461655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可行性分析</a:t>
            </a:r>
            <a:endParaRPr lang="zh-CN" altLang="en-US" sz="2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501183" y="4798743"/>
            <a:ext cx="1574670" cy="461655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需求分析</a:t>
            </a:r>
            <a:endParaRPr lang="zh-CN" altLang="en-US" sz="2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496774" y="4772215"/>
            <a:ext cx="2931819" cy="461655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总体设计</a:t>
            </a:r>
            <a:r>
              <a:rPr lang="en-US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详细设计</a:t>
            </a:r>
            <a:endParaRPr lang="zh-CN" altLang="en-US" sz="2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339488" y="3450564"/>
            <a:ext cx="1201290" cy="755738"/>
            <a:chOff x="6419118" y="1211527"/>
            <a:chExt cx="1201290" cy="755738"/>
          </a:xfrm>
        </p:grpSpPr>
        <p:sp>
          <p:nvSpPr>
            <p:cNvPr id="15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solidFill>
              <a:srgbClr val="00C3D9"/>
            </a:soli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419118" y="1239805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A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126816" y="3463543"/>
            <a:ext cx="1201290" cy="755738"/>
            <a:chOff x="6432565" y="1211527"/>
            <a:chExt cx="1201290" cy="755738"/>
          </a:xfrm>
        </p:grpSpPr>
        <p:sp>
          <p:nvSpPr>
            <p:cNvPr id="18" name="任意多边形 83"/>
            <p:cNvSpPr/>
            <p:nvPr/>
          </p:nvSpPr>
          <p:spPr bwMode="auto">
            <a:xfrm rot="16377237">
              <a:off x="6668380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solidFill>
              <a:srgbClr val="DE6E00"/>
            </a:soli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432565" y="1253252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324264" y="4619656"/>
            <a:ext cx="1201290" cy="755738"/>
            <a:chOff x="6405671" y="1211527"/>
            <a:chExt cx="1201290" cy="755738"/>
          </a:xfrm>
        </p:grpSpPr>
        <p:sp>
          <p:nvSpPr>
            <p:cNvPr id="21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solidFill>
              <a:srgbClr val="E94E60"/>
            </a:soli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405671" y="1253252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C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178586" y="4584434"/>
            <a:ext cx="1201290" cy="755738"/>
            <a:chOff x="6419118" y="1211527"/>
            <a:chExt cx="1201290" cy="755738"/>
          </a:xfrm>
        </p:grpSpPr>
        <p:sp>
          <p:nvSpPr>
            <p:cNvPr id="24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solidFill>
              <a:srgbClr val="028985"/>
            </a:soli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419118" y="1266699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D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6" name="椭圆 25"/>
          <p:cNvSpPr/>
          <p:nvPr/>
        </p:nvSpPr>
        <p:spPr>
          <a:xfrm>
            <a:off x="4435506" y="792895"/>
            <a:ext cx="1318794" cy="1318794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4650177" y="1710070"/>
            <a:ext cx="1350032" cy="1350032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5325193" y="212363"/>
            <a:ext cx="1350032" cy="135003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6292485" y="664949"/>
            <a:ext cx="1350032" cy="1350032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7327761" y="694250"/>
            <a:ext cx="232304" cy="23230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232767" y="869852"/>
            <a:ext cx="277108" cy="277108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flipH="1">
            <a:off x="3407466" y="2003509"/>
            <a:ext cx="189470" cy="189470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flipH="1">
            <a:off x="3196309" y="889501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flipH="1">
            <a:off x="2668789" y="1642258"/>
            <a:ext cx="77394" cy="77394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flipH="1">
            <a:off x="3662494" y="3216044"/>
            <a:ext cx="189470" cy="189470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flipH="1">
            <a:off x="2914883" y="2797163"/>
            <a:ext cx="77394" cy="7739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flipH="1">
            <a:off x="8495149" y="2157373"/>
            <a:ext cx="189470" cy="189470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flipH="1">
            <a:off x="8424560" y="1010049"/>
            <a:ext cx="77394" cy="77394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flipH="1">
            <a:off x="9089688" y="1926913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flipH="1">
            <a:off x="8051468" y="3196334"/>
            <a:ext cx="189470" cy="189470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flipH="1">
            <a:off x="9068650" y="2893868"/>
            <a:ext cx="77394" cy="77394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5964255" y="1647130"/>
            <a:ext cx="1350032" cy="1350032"/>
          </a:xfrm>
          <a:prstGeom prst="ellipse">
            <a:avLst/>
          </a:prstGeom>
          <a:solidFill>
            <a:srgbClr val="028985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4927171" y="727701"/>
            <a:ext cx="2247442" cy="224744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5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2325080" y="5740542"/>
            <a:ext cx="1201290" cy="755738"/>
            <a:chOff x="6419118" y="1211527"/>
            <a:chExt cx="1201290" cy="755738"/>
          </a:xfrm>
        </p:grpSpPr>
        <p:sp>
          <p:nvSpPr>
            <p:cNvPr id="46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solidFill>
              <a:srgbClr val="00C3D9"/>
            </a:soli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49" name="TextBox 15"/>
            <p:cNvSpPr txBox="1"/>
            <p:nvPr/>
          </p:nvSpPr>
          <p:spPr>
            <a:xfrm>
              <a:off x="6419118" y="1239805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E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6242623" y="5728500"/>
            <a:ext cx="1201290" cy="755738"/>
            <a:chOff x="6432565" y="1211527"/>
            <a:chExt cx="1201290" cy="755738"/>
          </a:xfrm>
        </p:grpSpPr>
        <p:sp>
          <p:nvSpPr>
            <p:cNvPr id="52" name="任意多边形 83"/>
            <p:cNvSpPr/>
            <p:nvPr/>
          </p:nvSpPr>
          <p:spPr bwMode="auto">
            <a:xfrm rot="16377237">
              <a:off x="6668380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solidFill>
              <a:srgbClr val="DE6E00"/>
            </a:soli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53" name="TextBox 18"/>
            <p:cNvSpPr txBox="1"/>
            <p:nvPr/>
          </p:nvSpPr>
          <p:spPr>
            <a:xfrm>
              <a:off x="6432565" y="1253252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F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3407466" y="5965855"/>
            <a:ext cx="2882873" cy="461655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代码清单</a:t>
            </a:r>
            <a:r>
              <a:rPr lang="en-US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测试用例</a:t>
            </a:r>
            <a:endParaRPr lang="zh-CN" altLang="en-US" sz="2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496774" y="5953496"/>
            <a:ext cx="1386820" cy="461655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项目总结</a:t>
            </a:r>
            <a:endParaRPr lang="zh-CN" altLang="en-US" sz="2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8494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0" y="145279"/>
            <a:ext cx="2854295" cy="8377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ct val="173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3.7.3ER</a:t>
            </a:r>
            <a:r>
              <a:rPr lang="zh-CN" altLang="en-US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altLang="zh-CN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10" y="1217094"/>
            <a:ext cx="5274310" cy="363918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31537" y="181457"/>
            <a:ext cx="2256089" cy="8377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ct val="173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3.7.4</a:t>
            </a:r>
            <a:r>
              <a:rPr lang="zh-CN" altLang="en-US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类图</a:t>
            </a:r>
            <a:endParaRPr lang="zh-CN" altLang="zh-CN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/>
          <p:nvPr/>
        </p:nvPicPr>
        <p:blipFill>
          <a:blip r:embed="rId4"/>
          <a:stretch>
            <a:fillRect/>
          </a:stretch>
        </p:blipFill>
        <p:spPr>
          <a:xfrm>
            <a:off x="6945791" y="1500545"/>
            <a:ext cx="3580130" cy="291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9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-1" y="145279"/>
            <a:ext cx="3537959" cy="8377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ct val="173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3.7.5.</a:t>
            </a:r>
            <a:r>
              <a:rPr lang="zh-CN" altLang="en-US" sz="28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数据流程图</a:t>
            </a:r>
            <a:endParaRPr lang="zh-CN" altLang="zh-CN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180" y="1185181"/>
            <a:ext cx="6712886" cy="462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/>
        </p:nvSpPr>
        <p:spPr>
          <a:xfrm flipH="1">
            <a:off x="2870494" y="1857410"/>
            <a:ext cx="77394" cy="77394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108084" y="1844151"/>
            <a:ext cx="1318794" cy="1318794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579697" y="2550304"/>
            <a:ext cx="1350032" cy="1350032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376722" y="1031507"/>
            <a:ext cx="1350032" cy="135003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748624" y="1837300"/>
            <a:ext cx="1350032" cy="1350032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7307488" y="1086063"/>
            <a:ext cx="232304" cy="23230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4212494" y="1261665"/>
            <a:ext cx="277108" cy="277108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 flipH="1">
            <a:off x="3387193" y="2395322"/>
            <a:ext cx="189470" cy="189470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flipH="1">
            <a:off x="3176036" y="1281314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H="1">
            <a:off x="3642221" y="3607857"/>
            <a:ext cx="189470" cy="189470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flipH="1">
            <a:off x="2894610" y="3188976"/>
            <a:ext cx="77394" cy="7739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 flipH="1">
            <a:off x="8474876" y="2549186"/>
            <a:ext cx="189470" cy="189470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flipH="1">
            <a:off x="8404287" y="1401862"/>
            <a:ext cx="77394" cy="77394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flipH="1">
            <a:off x="9069415" y="2318726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flipH="1">
            <a:off x="8031195" y="3588147"/>
            <a:ext cx="189470" cy="189470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H="1">
            <a:off x="9048377" y="3285681"/>
            <a:ext cx="77394" cy="77394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889491" y="2775329"/>
            <a:ext cx="1350032" cy="1350032"/>
          </a:xfrm>
          <a:prstGeom prst="ellipse">
            <a:avLst/>
          </a:prstGeom>
          <a:solidFill>
            <a:srgbClr val="028985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901123" y="1529599"/>
            <a:ext cx="2247442" cy="224744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9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440516" y="5501013"/>
            <a:ext cx="7322890" cy="76200"/>
            <a:chOff x="2424953" y="1238297"/>
            <a:chExt cx="7322890" cy="76200"/>
          </a:xfrm>
        </p:grpSpPr>
        <p:sp>
          <p:nvSpPr>
            <p:cNvPr id="3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1602847" y="4519339"/>
            <a:ext cx="8996438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60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总体设计＋详细设计</a:t>
            </a:r>
            <a:endParaRPr lang="zh-CN" altLang="en-US" sz="60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103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4054131" y="444122"/>
            <a:ext cx="2859416" cy="710452"/>
            <a:chOff x="3879320" y="484463"/>
            <a:chExt cx="2859416" cy="710452"/>
          </a:xfrm>
        </p:grpSpPr>
        <p:sp>
          <p:nvSpPr>
            <p:cNvPr id="2" name="椭圆 1"/>
            <p:cNvSpPr/>
            <p:nvPr/>
          </p:nvSpPr>
          <p:spPr>
            <a:xfrm>
              <a:off x="3879320" y="484463"/>
              <a:ext cx="710452" cy="710452"/>
            </a:xfrm>
            <a:prstGeom prst="ellipse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" name="Copyright Notice"/>
            <p:cNvSpPr>
              <a:spLocks/>
            </p:cNvSpPr>
            <p:nvPr/>
          </p:nvSpPr>
          <p:spPr bwMode="auto">
            <a:xfrm>
              <a:off x="4757887" y="529973"/>
              <a:ext cx="1980849" cy="619431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600" b="1" cap="small" dirty="0" smtClean="0">
                  <a:solidFill>
                    <a:srgbClr val="00C3D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编写目的</a:t>
              </a:r>
              <a:endParaRPr lang="en-US" sz="36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424953" y="1265191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12" name="Rectangle 2"/>
          <p:cNvSpPr/>
          <p:nvPr/>
        </p:nvSpPr>
        <p:spPr>
          <a:xfrm>
            <a:off x="3247798" y="3800659"/>
            <a:ext cx="3168352" cy="2332788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990600" ty="-914400" sx="49000" sy="49000" flip="none" algn="tl"/>
          </a:blipFill>
          <a:ln w="57150">
            <a:solidFill>
              <a:srgbClr val="0289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14073" y="2261932"/>
            <a:ext cx="483692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本阶段要在系统需求的基础上，对项目做进一步的总体说明，它主要解决一下三方面的问题：</a:t>
            </a:r>
          </a:p>
          <a:p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r>
              <a:rPr lang="zh-CN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．确定软件的结构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---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有哪几个模块组成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调用关系，各模块间的接口。</a:t>
            </a:r>
          </a:p>
          <a:p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．硬件端口分配设计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---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确定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IO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端口、和外设之间的资源分配。</a:t>
            </a:r>
          </a:p>
          <a:p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．文档的书写</a:t>
            </a:r>
          </a:p>
          <a:p>
            <a:endParaRPr lang="zh-CN" altLang="en-US" sz="18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Rectangle 2"/>
          <p:cNvSpPr/>
          <p:nvPr/>
        </p:nvSpPr>
        <p:spPr>
          <a:xfrm>
            <a:off x="1356071" y="2073924"/>
            <a:ext cx="3442990" cy="2332788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203200" ty="12700" sx="100000" sy="100000" flip="none" algn="tl"/>
          </a:blipFill>
          <a:ln w="57150">
            <a:solidFill>
              <a:srgbClr val="00C3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5289" y="117159"/>
            <a:ext cx="2646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总体设计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83327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2332211" y="2125595"/>
            <a:ext cx="1028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DESKTOP</a:t>
            </a:r>
            <a:endParaRPr lang="en-GB" b="1" dirty="0">
              <a:solidFill>
                <a:schemeClr val="bg2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886072" y="2125595"/>
            <a:ext cx="839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TABLET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016294" y="2125595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MOBILE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24" name="Copyright Notice"/>
          <p:cNvSpPr>
            <a:spLocks/>
          </p:cNvSpPr>
          <p:nvPr/>
        </p:nvSpPr>
        <p:spPr bwMode="auto">
          <a:xfrm>
            <a:off x="4078119" y="291068"/>
            <a:ext cx="2912341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设计思路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5" name="图片 24"/>
          <p:cNvPicPr/>
          <p:nvPr/>
        </p:nvPicPr>
        <p:blipFill>
          <a:blip r:embed="rId3"/>
          <a:stretch>
            <a:fillRect/>
          </a:stretch>
        </p:blipFill>
        <p:spPr>
          <a:xfrm>
            <a:off x="2428315" y="1690830"/>
            <a:ext cx="6445390" cy="4437950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1502007" y="1176513"/>
            <a:ext cx="7322890" cy="76200"/>
            <a:chOff x="2424953" y="1238297"/>
            <a:chExt cx="7322890" cy="76200"/>
          </a:xfrm>
        </p:grpSpPr>
        <p:sp>
          <p:nvSpPr>
            <p:cNvPr id="27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28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29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0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1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33" name="Copyright Notice"/>
          <p:cNvSpPr>
            <a:spLocks/>
          </p:cNvSpPr>
          <p:nvPr/>
        </p:nvSpPr>
        <p:spPr bwMode="auto">
          <a:xfrm>
            <a:off x="655392" y="1690830"/>
            <a:ext cx="1587038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流程图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3235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2332211" y="2125595"/>
            <a:ext cx="1028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DESKTOP</a:t>
            </a:r>
            <a:endParaRPr lang="en-GB" b="1" dirty="0">
              <a:solidFill>
                <a:schemeClr val="bg2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886072" y="2125595"/>
            <a:ext cx="839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TABLET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016294" y="2125595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MOBILE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24" name="Copyright Notice"/>
          <p:cNvSpPr>
            <a:spLocks/>
          </p:cNvSpPr>
          <p:nvPr/>
        </p:nvSpPr>
        <p:spPr bwMode="auto">
          <a:xfrm>
            <a:off x="4122200" y="338023"/>
            <a:ext cx="3739931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外部接口需求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502007" y="1176513"/>
            <a:ext cx="7322890" cy="76200"/>
            <a:chOff x="2424953" y="1238297"/>
            <a:chExt cx="7322890" cy="76200"/>
          </a:xfrm>
        </p:grpSpPr>
        <p:sp>
          <p:nvSpPr>
            <p:cNvPr id="27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28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29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0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1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33" name="Copyright Notice"/>
          <p:cNvSpPr>
            <a:spLocks/>
          </p:cNvSpPr>
          <p:nvPr/>
        </p:nvSpPr>
        <p:spPr bwMode="auto">
          <a:xfrm>
            <a:off x="41899" y="1723547"/>
            <a:ext cx="3318799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4.2.1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用户接口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115159"/>
              </p:ext>
            </p:extLst>
          </p:nvPr>
        </p:nvGraphicFramePr>
        <p:xfrm>
          <a:off x="1502007" y="2810676"/>
          <a:ext cx="9785724" cy="2194560"/>
        </p:xfrm>
        <a:graphic>
          <a:graphicData uri="http://schemas.openxmlformats.org/drawingml/2006/table">
            <a:tbl>
              <a:tblPr firstRow="1" firstCol="1" bandRow="1"/>
              <a:tblGrid>
                <a:gridCol w="3315336"/>
                <a:gridCol w="2881592"/>
                <a:gridCol w="3588796"/>
              </a:tblGrid>
              <a:tr h="0"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命令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语法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信息回复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开始游戏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en-US" sz="2400" kern="100">
                          <a:solidFill>
                            <a:srgbClr val="4F4F4F"/>
                          </a:solidFill>
                          <a:effectLst/>
                          <a:latin typeface="微软雅黑" panose="020B0503020204020204" pitchFamily="34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Click</a:t>
                      </a:r>
                      <a:r>
                        <a:rPr lang="zh-CN" sz="2400" kern="100">
                          <a:solidFill>
                            <a:srgbClr val="4F4F4F"/>
                          </a:solidFill>
                          <a:effectLst/>
                          <a:latin typeface="等线" panose="02010600030101010101" pitchFamily="2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事件，点击</a:t>
                      </a:r>
                      <a:endParaRPr lang="zh-CN" sz="2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进入游戏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rgbClr val="4F4F4F"/>
                          </a:solidFill>
                          <a:effectLst/>
                          <a:latin typeface="等线" panose="02010600030101010101" pitchFamily="2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查询排行榜</a:t>
                      </a:r>
                      <a:endParaRPr lang="zh-CN" sz="2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solidFill>
                            <a:srgbClr val="4F4F4F"/>
                          </a:solidFill>
                          <a:effectLst/>
                          <a:latin typeface="微软雅黑" panose="020B0503020204020204" pitchFamily="34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Click</a:t>
                      </a:r>
                      <a:r>
                        <a:rPr lang="zh-CN" sz="2400" kern="100" dirty="0">
                          <a:solidFill>
                            <a:srgbClr val="4F4F4F"/>
                          </a:solidFill>
                          <a:effectLst/>
                          <a:latin typeface="等线" panose="02010600030101010101" pitchFamily="2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事件，点击</a:t>
                      </a:r>
                      <a:endParaRPr lang="zh-CN" sz="2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>
                          <a:solidFill>
                            <a:srgbClr val="4F4F4F"/>
                          </a:solidFill>
                          <a:effectLst/>
                          <a:latin typeface="等线" panose="02010600030101010101" pitchFamily="2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出现排行榜内容</a:t>
                      </a:r>
                      <a:endParaRPr lang="zh-CN" sz="2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返回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solidFill>
                            <a:srgbClr val="4F4F4F"/>
                          </a:solidFill>
                          <a:effectLst/>
                          <a:latin typeface="微软雅黑" panose="020B0503020204020204" pitchFamily="34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Click</a:t>
                      </a:r>
                      <a:r>
                        <a:rPr lang="zh-CN" sz="2400" kern="100" dirty="0">
                          <a:solidFill>
                            <a:srgbClr val="4F4F4F"/>
                          </a:solidFill>
                          <a:effectLst/>
                          <a:latin typeface="等线" panose="02010600030101010101" pitchFamily="2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事件，点击</a:t>
                      </a:r>
                      <a:endParaRPr lang="zh-CN" sz="2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返回上级菜单或主界面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设置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solidFill>
                            <a:srgbClr val="4F4F4F"/>
                          </a:solidFill>
                          <a:effectLst/>
                          <a:latin typeface="微软雅黑" panose="020B0503020204020204" pitchFamily="34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Click</a:t>
                      </a:r>
                      <a:r>
                        <a:rPr lang="zh-CN" sz="2400" kern="100" dirty="0">
                          <a:solidFill>
                            <a:srgbClr val="4F4F4F"/>
                          </a:solidFill>
                          <a:effectLst/>
                          <a:latin typeface="等线" panose="02010600030101010101" pitchFamily="2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事件，点击</a:t>
                      </a:r>
                      <a:endParaRPr lang="zh-CN" sz="2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对音量等进行设置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127000" algn="just" defTabSz="1219170" rtl="0" eaLnBrk="1" latinLnBrk="0" hangingPunct="1"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游戏内各类操作命令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solidFill>
                            <a:srgbClr val="4F4F4F"/>
                          </a:solidFill>
                          <a:effectLst/>
                          <a:latin typeface="微软雅黑" panose="020B0503020204020204" pitchFamily="34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Click</a:t>
                      </a:r>
                      <a:r>
                        <a:rPr lang="zh-CN" sz="2400" kern="100" dirty="0">
                          <a:solidFill>
                            <a:srgbClr val="4F4F4F"/>
                          </a:solidFill>
                          <a:effectLst/>
                          <a:latin typeface="等线" panose="02010600030101010101" pitchFamily="2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事件，点击</a:t>
                      </a:r>
                      <a:endParaRPr lang="zh-CN" sz="2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just"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游戏内功能选择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6137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2332211" y="2125595"/>
            <a:ext cx="1028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DESKTOP</a:t>
            </a:r>
            <a:endParaRPr lang="en-GB" b="1" dirty="0">
              <a:solidFill>
                <a:schemeClr val="bg2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886072" y="2125595"/>
            <a:ext cx="839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TABLET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016294" y="2125595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MOBILE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33" name="Copyright Notice"/>
          <p:cNvSpPr>
            <a:spLocks/>
          </p:cNvSpPr>
          <p:nvPr/>
        </p:nvSpPr>
        <p:spPr bwMode="auto">
          <a:xfrm>
            <a:off x="114614" y="209269"/>
            <a:ext cx="3337887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4.2.2 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硬件接口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Copyright Notice"/>
          <p:cNvSpPr>
            <a:spLocks/>
          </p:cNvSpPr>
          <p:nvPr/>
        </p:nvSpPr>
        <p:spPr bwMode="auto">
          <a:xfrm>
            <a:off x="114610" y="1337549"/>
            <a:ext cx="3166975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4.2.3 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软件接口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Copyright Notice"/>
          <p:cNvSpPr>
            <a:spLocks/>
          </p:cNvSpPr>
          <p:nvPr/>
        </p:nvSpPr>
        <p:spPr bwMode="auto">
          <a:xfrm>
            <a:off x="114610" y="2544749"/>
            <a:ext cx="3047334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4.2.4 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外部接口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Copyright Notice"/>
          <p:cNvSpPr>
            <a:spLocks/>
          </p:cNvSpPr>
          <p:nvPr/>
        </p:nvSpPr>
        <p:spPr bwMode="auto">
          <a:xfrm>
            <a:off x="114610" y="3775812"/>
            <a:ext cx="3047334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4.2.4 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内部接口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43692" y="836031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无</a:t>
            </a:r>
            <a:endParaRPr lang="zh-CN" altLang="en-US" sz="2000" dirty="0"/>
          </a:p>
        </p:txBody>
      </p:sp>
      <p:sp>
        <p:nvSpPr>
          <p:cNvPr id="20" name="矩形 19"/>
          <p:cNvSpPr/>
          <p:nvPr/>
        </p:nvSpPr>
        <p:spPr>
          <a:xfrm>
            <a:off x="251304" y="2017251"/>
            <a:ext cx="1467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微信小程序</a:t>
            </a:r>
            <a:endParaRPr lang="zh-CN" altLang="en-US" sz="2000" dirty="0"/>
          </a:p>
        </p:txBody>
      </p:sp>
      <p:sp>
        <p:nvSpPr>
          <p:cNvPr id="21" name="矩形 20"/>
          <p:cNvSpPr/>
          <p:nvPr/>
        </p:nvSpPr>
        <p:spPr>
          <a:xfrm>
            <a:off x="543692" y="323001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无</a:t>
            </a:r>
            <a:endParaRPr lang="zh-CN" altLang="en-US" sz="2000" dirty="0"/>
          </a:p>
        </p:txBody>
      </p:sp>
      <p:sp>
        <p:nvSpPr>
          <p:cNvPr id="5" name="矩形 4"/>
          <p:cNvSpPr/>
          <p:nvPr/>
        </p:nvSpPr>
        <p:spPr>
          <a:xfrm>
            <a:off x="0" y="4729648"/>
            <a:ext cx="6092825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04800">
              <a:spcAft>
                <a:spcPts val="0"/>
              </a:spcAft>
            </a:pP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系统内部与数据库接口为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SQL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链接</a:t>
            </a:r>
          </a:p>
          <a:p>
            <a:pPr indent="304800">
              <a:spcAft>
                <a:spcPts val="0"/>
              </a:spcAft>
            </a:pP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客户端通过配置数据源与服务器建立连接</a:t>
            </a:r>
          </a:p>
        </p:txBody>
      </p:sp>
    </p:spTree>
    <p:extLst>
      <p:ext uri="{BB962C8B-B14F-4D97-AF65-F5344CB8AC3E}">
        <p14:creationId xmlns:p14="http://schemas.microsoft.com/office/powerpoint/2010/main" val="3069155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1374268" y="1910370"/>
            <a:ext cx="1028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DESKTOP</a:t>
            </a:r>
            <a:endParaRPr lang="en-GB" b="1" dirty="0">
              <a:solidFill>
                <a:schemeClr val="bg2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886072" y="2125595"/>
            <a:ext cx="839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TABLET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016294" y="2125595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MOBILE</a:t>
            </a:r>
            <a:endParaRPr lang="en-GB" b="1" dirty="0">
              <a:solidFill>
                <a:schemeClr val="bg2"/>
              </a:solidFill>
            </a:endParaRPr>
          </a:p>
        </p:txBody>
      </p:sp>
      <p:sp>
        <p:nvSpPr>
          <p:cNvPr id="24" name="Copyright Notice"/>
          <p:cNvSpPr>
            <a:spLocks/>
          </p:cNvSpPr>
          <p:nvPr/>
        </p:nvSpPr>
        <p:spPr bwMode="auto">
          <a:xfrm>
            <a:off x="4139947" y="166892"/>
            <a:ext cx="2884695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模块设计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313011" y="855972"/>
            <a:ext cx="7322890" cy="76200"/>
            <a:chOff x="2424953" y="1238297"/>
            <a:chExt cx="7322890" cy="76200"/>
          </a:xfrm>
        </p:grpSpPr>
        <p:sp>
          <p:nvSpPr>
            <p:cNvPr id="27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28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29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0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1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16" name="Copyright Notice"/>
          <p:cNvSpPr>
            <a:spLocks/>
          </p:cNvSpPr>
          <p:nvPr/>
        </p:nvSpPr>
        <p:spPr bwMode="auto">
          <a:xfrm>
            <a:off x="99467" y="1030385"/>
            <a:ext cx="3249605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4.3.1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各模块概述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5718" y="1181953"/>
            <a:ext cx="6740248" cy="560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78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1374268" y="1910370"/>
            <a:ext cx="1028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DESKTOP</a:t>
            </a:r>
            <a:endParaRPr lang="en-GB" b="1" dirty="0">
              <a:solidFill>
                <a:schemeClr val="bg2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886072" y="2125595"/>
            <a:ext cx="839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TABLET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016294" y="2125595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MOBILE</a:t>
            </a:r>
            <a:endParaRPr lang="en-GB" b="1" dirty="0">
              <a:solidFill>
                <a:schemeClr val="bg2"/>
              </a:solidFill>
            </a:endParaRPr>
          </a:p>
        </p:txBody>
      </p:sp>
      <p:sp>
        <p:nvSpPr>
          <p:cNvPr id="16" name="Copyright Notice"/>
          <p:cNvSpPr>
            <a:spLocks/>
          </p:cNvSpPr>
          <p:nvPr/>
        </p:nvSpPr>
        <p:spPr bwMode="auto">
          <a:xfrm>
            <a:off x="65283" y="201443"/>
            <a:ext cx="4865639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4.3.2 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运行模块的组成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91976" y="1422026"/>
            <a:ext cx="10188192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304800">
              <a:buFont typeface="+mj-lt"/>
              <a:buAutoNum type="arabicPeriod"/>
            </a:pPr>
            <a:r>
              <a:rPr lang="zh-CN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系统分成几个相对独立的模块，但这些模块都进行集中式</a:t>
            </a:r>
            <a:r>
              <a:rPr lang="zh-CN" altLang="zh-CN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管理</a:t>
            </a:r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28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 indent="304800">
              <a:buFont typeface="+mj-lt"/>
              <a:buAutoNum type="arabicPeriod"/>
            </a:pPr>
            <a:endParaRPr lang="en-US" altLang="zh-CN" sz="28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 indent="304800">
              <a:buFont typeface="+mj-lt"/>
              <a:buAutoNum type="arabicPeriod"/>
            </a:pPr>
            <a:r>
              <a:rPr lang="zh-CN" altLang="zh-CN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分层</a:t>
            </a:r>
            <a:r>
              <a:rPr lang="zh-CN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的模块划程序设计思想，整个系统采用模块化结构设计，作为应用程序有较强的课操作性和扩展性</a:t>
            </a:r>
            <a:r>
              <a:rPr lang="zh-CN" altLang="zh-CN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28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 indent="304800">
              <a:buFont typeface="+mj-lt"/>
              <a:buAutoNum type="arabicPeriod"/>
            </a:pPr>
            <a:endParaRPr lang="zh-CN" altLang="zh-CN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 indent="304800">
              <a:buFont typeface="+mj-lt"/>
              <a:buAutoNum type="arabicPeriod"/>
            </a:pPr>
            <a:r>
              <a:rPr lang="zh-CN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合理的数据流设计，在应用系统设计中，相对独立的模块间以数据流相互连接，使各模块间的耦合性较低，方便系统运行，提高系统的安全性。</a:t>
            </a:r>
          </a:p>
        </p:txBody>
      </p:sp>
    </p:spTree>
    <p:extLst>
      <p:ext uri="{BB962C8B-B14F-4D97-AF65-F5344CB8AC3E}">
        <p14:creationId xmlns:p14="http://schemas.microsoft.com/office/powerpoint/2010/main" val="428866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4027809" y="65848"/>
            <a:ext cx="27334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4.4</a:t>
            </a:r>
            <a:r>
              <a:rPr lang="zh-CN" altLang="en-US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详细设计</a:t>
            </a:r>
            <a:endParaRPr lang="zh-CN" altLang="en-US" sz="3600" dirty="0"/>
          </a:p>
        </p:txBody>
      </p:sp>
      <p:sp>
        <p:nvSpPr>
          <p:cNvPr id="13" name="文本框 12"/>
          <p:cNvSpPr txBox="1"/>
          <p:nvPr/>
        </p:nvSpPr>
        <p:spPr>
          <a:xfrm>
            <a:off x="649477" y="1170775"/>
            <a:ext cx="4281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4.4.1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各模块</a:t>
            </a:r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Jackson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图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9" name="图片 18"/>
          <p:cNvPicPr/>
          <p:nvPr/>
        </p:nvPicPr>
        <p:blipFill>
          <a:blip r:embed="rId3"/>
          <a:stretch>
            <a:fillRect/>
          </a:stretch>
        </p:blipFill>
        <p:spPr>
          <a:xfrm>
            <a:off x="521714" y="1791022"/>
            <a:ext cx="5147310" cy="2969895"/>
          </a:xfrm>
          <a:prstGeom prst="rect">
            <a:avLst/>
          </a:prstGeom>
        </p:spPr>
      </p:pic>
      <p:pic>
        <p:nvPicPr>
          <p:cNvPr id="20" name="图片 19"/>
          <p:cNvPicPr/>
          <p:nvPr/>
        </p:nvPicPr>
        <p:blipFill>
          <a:blip r:embed="rId4"/>
          <a:stretch>
            <a:fillRect/>
          </a:stretch>
        </p:blipFill>
        <p:spPr>
          <a:xfrm>
            <a:off x="5900708" y="1791023"/>
            <a:ext cx="5533566" cy="2969892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710739" y="827177"/>
            <a:ext cx="7322890" cy="76200"/>
            <a:chOff x="2424953" y="1238297"/>
            <a:chExt cx="7322890" cy="76200"/>
          </a:xfrm>
        </p:grpSpPr>
        <p:sp>
          <p:nvSpPr>
            <p:cNvPr id="7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10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11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579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/>
        </p:nvSpPr>
        <p:spPr>
          <a:xfrm flipH="1">
            <a:off x="2870494" y="1857410"/>
            <a:ext cx="77394" cy="77394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108084" y="1844151"/>
            <a:ext cx="1318794" cy="1318794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579697" y="2550304"/>
            <a:ext cx="1350032" cy="1350032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376722" y="1031507"/>
            <a:ext cx="1350032" cy="135003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748624" y="1837300"/>
            <a:ext cx="1350032" cy="1350032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7307488" y="1086063"/>
            <a:ext cx="232304" cy="23230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4212494" y="1261665"/>
            <a:ext cx="277108" cy="277108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 flipH="1">
            <a:off x="3387193" y="2395322"/>
            <a:ext cx="189470" cy="189470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flipH="1">
            <a:off x="3176036" y="1281314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H="1">
            <a:off x="3642221" y="3607857"/>
            <a:ext cx="189470" cy="189470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flipH="1">
            <a:off x="2894610" y="3188976"/>
            <a:ext cx="77394" cy="7739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 flipH="1">
            <a:off x="8474876" y="2549186"/>
            <a:ext cx="189470" cy="189470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flipH="1">
            <a:off x="8404287" y="1401862"/>
            <a:ext cx="77394" cy="77394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flipH="1">
            <a:off x="9069415" y="2318726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flipH="1">
            <a:off x="8031195" y="3588147"/>
            <a:ext cx="189470" cy="189470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H="1">
            <a:off x="9048377" y="3285681"/>
            <a:ext cx="77394" cy="77394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889491" y="2775329"/>
            <a:ext cx="1350032" cy="1350032"/>
          </a:xfrm>
          <a:prstGeom prst="ellipse">
            <a:avLst/>
          </a:prstGeom>
          <a:solidFill>
            <a:srgbClr val="028985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901123" y="1529599"/>
            <a:ext cx="2247442" cy="224744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9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440516" y="5501013"/>
            <a:ext cx="7322890" cy="76200"/>
            <a:chOff x="2424953" y="1238297"/>
            <a:chExt cx="7322890" cy="76200"/>
          </a:xfrm>
        </p:grpSpPr>
        <p:sp>
          <p:nvSpPr>
            <p:cNvPr id="3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1602847" y="4519339"/>
            <a:ext cx="8996438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60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项目计划</a:t>
            </a:r>
            <a:endParaRPr lang="zh-CN" altLang="en-US" sz="60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821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427287" y="358924"/>
            <a:ext cx="4025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4.4.1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各模块</a:t>
            </a:r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Jackson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图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图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179459" y="1517877"/>
            <a:ext cx="5274310" cy="3024505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6303801" y="1517876"/>
            <a:ext cx="5274310" cy="302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9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79459" y="264920"/>
            <a:ext cx="4195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4.4.1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各模块</a:t>
            </a:r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Jackson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图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179459" y="1767186"/>
            <a:ext cx="5653204" cy="3185794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6278163" y="1767186"/>
            <a:ext cx="5274310" cy="318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91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67468" y="222191"/>
            <a:ext cx="3050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4.4.2HIPO</a:t>
            </a:r>
            <a:r>
              <a:rPr lang="zh-CN" altLang="en-US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图</a:t>
            </a:r>
            <a:endParaRPr lang="zh-CN" altLang="en-US" sz="36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图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275521" y="1566880"/>
            <a:ext cx="4251698" cy="2597784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5244122" y="958101"/>
            <a:ext cx="527431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12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70915" y="76912"/>
            <a:ext cx="3401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4.6 PDL</a:t>
            </a:r>
            <a:r>
              <a:rPr lang="zh-CN" altLang="en-US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设计</a:t>
            </a:r>
            <a:endParaRPr lang="zh-CN" altLang="en-US" sz="36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0915" y="811287"/>
            <a:ext cx="276029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CN" altLang="zh-CN" b="1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主界面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全局变量：用户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ID;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Main(){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While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{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选择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{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1.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新游戏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读取存档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排行榜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设置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退出</a:t>
            </a: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475148" y="902705"/>
            <a:ext cx="5147417" cy="2064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26365"/>
            <a:r>
              <a:rPr lang="zh-CN" altLang="zh-CN" b="1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新游戏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126365"/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New(){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剧本号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剧本选择（）</a:t>
            </a: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势力号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势力选择（）</a:t>
            </a: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游戏数据库操作（剧本号，势力号）</a:t>
            </a: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进入游戏（）</a:t>
            </a: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475148" y="3471248"/>
            <a:ext cx="726677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CN" altLang="zh-CN" b="1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读取游戏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Load(){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读取数据从服务器到本地（用户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包括所有存档数据</a:t>
            </a: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存档号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选择存档（）</a:t>
            </a:r>
          </a:p>
          <a:p>
            <a:pPr indent="304800" algn="just"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加载存档到游戏数据库（存档号）</a:t>
            </a:r>
          </a:p>
          <a:p>
            <a:pPr indent="304800" algn="just"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进入游戏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633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67467" y="222191"/>
            <a:ext cx="3153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4.6 PDL</a:t>
            </a:r>
            <a:r>
              <a:rPr lang="zh-CN" altLang="en-US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设计</a:t>
            </a:r>
            <a:endParaRPr lang="zh-CN" altLang="en-US" sz="36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2628" y="1605377"/>
            <a:ext cx="6092825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CN" altLang="zh-CN" b="1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排行榜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 err="1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Phb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(){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读取数据从服务器（）</a:t>
            </a: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列出玩家所在（用户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</a:t>
            </a: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056262" y="1524286"/>
            <a:ext cx="6258369" cy="34151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CN" altLang="zh-CN" b="1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游戏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Game(){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While(1){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for(ID=1;ID&lt;=MAXID;ID++){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if(AI)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	AIAUTO();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Else if(Player)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	Player();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Save();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}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1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/>
        </p:nvSpPr>
        <p:spPr>
          <a:xfrm flipH="1">
            <a:off x="2870494" y="1857410"/>
            <a:ext cx="77394" cy="77394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108084" y="1844151"/>
            <a:ext cx="1318794" cy="1318794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579697" y="2550304"/>
            <a:ext cx="1350032" cy="1350032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376722" y="1031507"/>
            <a:ext cx="1350032" cy="135003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748624" y="1837300"/>
            <a:ext cx="1350032" cy="1350032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7307488" y="1086063"/>
            <a:ext cx="232304" cy="23230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4212494" y="1261665"/>
            <a:ext cx="277108" cy="277108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 flipH="1">
            <a:off x="3387193" y="2395322"/>
            <a:ext cx="189470" cy="189470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flipH="1">
            <a:off x="3176036" y="1281314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H="1">
            <a:off x="3642221" y="3607857"/>
            <a:ext cx="189470" cy="189470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flipH="1">
            <a:off x="2894610" y="3188976"/>
            <a:ext cx="77394" cy="7739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 flipH="1">
            <a:off x="8474876" y="2549186"/>
            <a:ext cx="189470" cy="189470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flipH="1">
            <a:off x="8404287" y="1401862"/>
            <a:ext cx="77394" cy="77394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flipH="1">
            <a:off x="9069415" y="2318726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flipH="1">
            <a:off x="8031195" y="3588147"/>
            <a:ext cx="189470" cy="189470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H="1">
            <a:off x="9048377" y="3285681"/>
            <a:ext cx="77394" cy="77394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889491" y="2775329"/>
            <a:ext cx="1350032" cy="1350032"/>
          </a:xfrm>
          <a:prstGeom prst="ellipse">
            <a:avLst/>
          </a:prstGeom>
          <a:solidFill>
            <a:srgbClr val="028985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901123" y="1529599"/>
            <a:ext cx="2247442" cy="224744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endParaRPr lang="zh-CN" altLang="en-US" sz="9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440516" y="5501013"/>
            <a:ext cx="7322890" cy="76200"/>
            <a:chOff x="2424953" y="1238297"/>
            <a:chExt cx="7322890" cy="76200"/>
          </a:xfrm>
        </p:grpSpPr>
        <p:sp>
          <p:nvSpPr>
            <p:cNvPr id="3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1602847" y="4519339"/>
            <a:ext cx="8996438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60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代码清单</a:t>
            </a:r>
            <a:r>
              <a:rPr lang="en-US" altLang="zh-CN" sz="60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60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测试用例</a:t>
            </a:r>
            <a:endParaRPr lang="zh-CN" altLang="en-US" sz="60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6182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6814073" y="1491946"/>
            <a:ext cx="2933770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5.1.1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编写目的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424953" y="1265191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12" name="Rectangle 2"/>
          <p:cNvSpPr/>
          <p:nvPr/>
        </p:nvSpPr>
        <p:spPr>
          <a:xfrm>
            <a:off x="3247798" y="3800659"/>
            <a:ext cx="3168352" cy="2332788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990600" ty="-914400" sx="49000" sy="49000" flip="none" algn="tl"/>
          </a:blipFill>
          <a:ln w="57150">
            <a:solidFill>
              <a:srgbClr val="0289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14073" y="2261932"/>
            <a:ext cx="48369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开发</a:t>
            </a:r>
            <a:r>
              <a:rPr lang="zh-CN" altLang="zh-CN" sz="24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时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zh-CN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帮助</a:t>
            </a:r>
            <a:r>
              <a:rPr lang="zh-CN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内部人员（指设计人员和实现人员）理清代码层次和关系，确认自身的工作完成情况，使工作按照设计完成。</a:t>
            </a:r>
          </a:p>
          <a:p>
            <a:pPr lvl="0"/>
            <a:r>
              <a:rPr lang="zh-CN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测试</a:t>
            </a:r>
            <a:r>
              <a:rPr lang="zh-CN" altLang="zh-CN" sz="24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时</a:t>
            </a:r>
            <a:r>
              <a: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zh-CN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帮助</a:t>
            </a:r>
            <a:r>
              <a:rPr lang="zh-CN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测试人员确认实际代码是否按照设计来编写。</a:t>
            </a:r>
          </a:p>
          <a:p>
            <a:pPr lvl="0"/>
            <a:r>
              <a:rPr lang="zh-CN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评审</a:t>
            </a:r>
            <a:r>
              <a:rPr lang="zh-CN" altLang="zh-CN" sz="24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时</a:t>
            </a:r>
            <a:r>
              <a: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zh-CN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为</a:t>
            </a:r>
            <a:r>
              <a:rPr lang="zh-CN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评审人员提供评审对象。</a:t>
            </a:r>
          </a:p>
          <a:p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Rectangle 2"/>
          <p:cNvSpPr/>
          <p:nvPr/>
        </p:nvSpPr>
        <p:spPr>
          <a:xfrm>
            <a:off x="1356071" y="2073924"/>
            <a:ext cx="3442990" cy="2332788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203200" ty="12700" sx="100000" sy="100000" flip="none" algn="tl"/>
          </a:blipFill>
          <a:ln w="57150">
            <a:solidFill>
              <a:srgbClr val="00C3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249857" y="408771"/>
            <a:ext cx="27334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5.1</a:t>
            </a:r>
            <a:r>
              <a:rPr lang="zh-CN" altLang="en-US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代码</a:t>
            </a:r>
            <a:r>
              <a:rPr lang="zh-CN" altLang="en-US" sz="3600" b="1" dirty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清单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33515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2332211" y="2125595"/>
            <a:ext cx="1028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DESKTOP</a:t>
            </a:r>
            <a:endParaRPr lang="en-GB" b="1" dirty="0">
              <a:solidFill>
                <a:schemeClr val="bg2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886072" y="2125595"/>
            <a:ext cx="839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TABLET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016294" y="2125595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MOBILE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33" name="Copyright Notice"/>
          <p:cNvSpPr>
            <a:spLocks/>
          </p:cNvSpPr>
          <p:nvPr/>
        </p:nvSpPr>
        <p:spPr bwMode="auto">
          <a:xfrm>
            <a:off x="114614" y="209269"/>
            <a:ext cx="3246084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5.1.2 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阅读对象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Copyright Notice"/>
          <p:cNvSpPr>
            <a:spLocks/>
          </p:cNvSpPr>
          <p:nvPr/>
        </p:nvSpPr>
        <p:spPr bwMode="auto">
          <a:xfrm>
            <a:off x="114609" y="1396284"/>
            <a:ext cx="3246089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5.1.3 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代码规范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Copyright Notice"/>
          <p:cNvSpPr>
            <a:spLocks/>
          </p:cNvSpPr>
          <p:nvPr/>
        </p:nvSpPr>
        <p:spPr bwMode="auto">
          <a:xfrm>
            <a:off x="114610" y="3506279"/>
            <a:ext cx="3246088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5.1.4 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注意事项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43692" y="836031"/>
            <a:ext cx="531427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设计人员，实现人员，测试人员和评审人员。</a:t>
            </a:r>
          </a:p>
        </p:txBody>
      </p:sp>
      <p:sp>
        <p:nvSpPr>
          <p:cNvPr id="20" name="矩形 19"/>
          <p:cNvSpPr/>
          <p:nvPr/>
        </p:nvSpPr>
        <p:spPr>
          <a:xfrm>
            <a:off x="449689" y="2193020"/>
            <a:ext cx="933593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编程语言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endParaRPr lang="zh-CN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命名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方式</a:t>
            </a:r>
            <a:r>
              <a:rPr lang="zh-CN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小</a:t>
            </a:r>
            <a:r>
              <a:rPr lang="zh-CN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驼峰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（例：武将年龄 </a:t>
            </a:r>
            <a:r>
              <a:rPr lang="en-US" altLang="zh-CN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personAge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）</a:t>
            </a:r>
          </a:p>
          <a:p>
            <a:r>
              <a:rPr lang="zh-CN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注释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要求：所有函数须在前面注释该函数作用，所有类须带有详细代码。</a:t>
            </a:r>
          </a:p>
        </p:txBody>
      </p:sp>
      <p:sp>
        <p:nvSpPr>
          <p:cNvPr id="21" name="矩形 20"/>
          <p:cNvSpPr/>
          <p:nvPr/>
        </p:nvSpPr>
        <p:spPr>
          <a:xfrm>
            <a:off x="543692" y="4244281"/>
            <a:ext cx="1185613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注意</a:t>
            </a:r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本文档仅供内部人员查阅！！如给他人借阅，请通报全组成员！</a:t>
            </a:r>
          </a:p>
          <a:p>
            <a:r>
              <a:rPr lang="zh-CN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注意</a:t>
            </a:r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每次更新时需要在文档第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页更新文档版本，记得改变红色字体颜色。</a:t>
            </a:r>
          </a:p>
          <a:p>
            <a:r>
              <a:rPr lang="zh-CN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注意</a:t>
            </a:r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当出现代码清单和实际设计矛盾时，应先组内通报并讨论，再决定修改实际代码还是代码清单。</a:t>
            </a:r>
          </a:p>
        </p:txBody>
      </p:sp>
    </p:spTree>
    <p:extLst>
      <p:ext uri="{BB962C8B-B14F-4D97-AF65-F5344CB8AC3E}">
        <p14:creationId xmlns:p14="http://schemas.microsoft.com/office/powerpoint/2010/main" val="423800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5166386" y="451382"/>
            <a:ext cx="2943573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5.2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系统简述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331443" y="1217989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15" name="文本框 14"/>
          <p:cNvSpPr txBox="1"/>
          <p:nvPr/>
        </p:nvSpPr>
        <p:spPr>
          <a:xfrm>
            <a:off x="168169" y="1521565"/>
            <a:ext cx="2059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代码分工</a:t>
            </a: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6703884"/>
              </p:ext>
            </p:extLst>
          </p:nvPr>
        </p:nvGraphicFramePr>
        <p:xfrm>
          <a:off x="2227706" y="1627188"/>
          <a:ext cx="9240750" cy="5232400"/>
        </p:xfrm>
        <a:graphic>
          <a:graphicData uri="http://schemas.openxmlformats.org/drawingml/2006/table">
            <a:tbl>
              <a:tblPr firstRow="1" firstCol="1" bandRow="1"/>
              <a:tblGrid>
                <a:gridCol w="1987464"/>
                <a:gridCol w="1987464"/>
                <a:gridCol w="1987464"/>
                <a:gridCol w="1092786"/>
                <a:gridCol w="1092786"/>
                <a:gridCol w="1092786"/>
              </a:tblGrid>
              <a:tr h="175260">
                <a:tc>
                  <a:txBody>
                    <a:bodyPr/>
                    <a:lstStyle/>
                    <a:p>
                      <a:pPr indent="304800"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一级分类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二级分类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三级分类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设计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实现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 rowSpan="9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前端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6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UI</a:t>
                      </a: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用户界面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界面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王华怿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9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王仕杰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9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吴帅毅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王仕杰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52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逻辑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王华怿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52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王仕杰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52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美工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王华怿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52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王仕杰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52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美工素材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可自制素材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王仕杰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52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不可自制素材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王华怿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52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王仕杰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5260">
                <a:tc rowSpan="9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后端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数据库交互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本地数据库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王华怿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吴帅毅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王仕杰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2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吴帅毅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云服务器数据库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王华怿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52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王华怿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52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游戏运行逻辑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前后端对接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王仕杰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王仕杰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王华怿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吴帅毅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王仕杰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核心运行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王华怿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类设计及实现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常量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函数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3235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5072382" y="146989"/>
            <a:ext cx="2806840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详细代码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408124" y="966837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pic>
        <p:nvPicPr>
          <p:cNvPr id="14" name="图片 1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979" y="1101438"/>
            <a:ext cx="5755754" cy="5758150"/>
          </a:xfrm>
          <a:prstGeom prst="rect">
            <a:avLst/>
          </a:prstGeom>
          <a:noFill/>
        </p:spPr>
      </p:pic>
      <p:sp>
        <p:nvSpPr>
          <p:cNvPr id="4" name="文本框 3"/>
          <p:cNvSpPr txBox="1"/>
          <p:nvPr/>
        </p:nvSpPr>
        <p:spPr>
          <a:xfrm>
            <a:off x="76911" y="1350235"/>
            <a:ext cx="29739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代码关系简图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51654" y="1949821"/>
            <a:ext cx="2545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1219170"/>
            <a:r>
              <a:rPr lang="en-US" altLang="zh-CN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//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详细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代码请看代码清单文案</a:t>
            </a:r>
          </a:p>
        </p:txBody>
      </p:sp>
    </p:spTree>
    <p:extLst>
      <p:ext uri="{BB962C8B-B14F-4D97-AF65-F5344CB8AC3E}">
        <p14:creationId xmlns:p14="http://schemas.microsoft.com/office/powerpoint/2010/main" val="162701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4768103" y="522437"/>
            <a:ext cx="3794006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编写目的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424953" y="1265191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grpSp>
        <p:nvGrpSpPr>
          <p:cNvPr id="26" name="Group 10"/>
          <p:cNvGrpSpPr/>
          <p:nvPr/>
        </p:nvGrpSpPr>
        <p:grpSpPr>
          <a:xfrm>
            <a:off x="4768103" y="3431140"/>
            <a:ext cx="775903" cy="776184"/>
            <a:chOff x="6253939" y="2516220"/>
            <a:chExt cx="831273" cy="831273"/>
          </a:xfrm>
        </p:grpSpPr>
        <p:sp>
          <p:nvSpPr>
            <p:cNvPr id="27" name="Oval 11"/>
            <p:cNvSpPr/>
            <p:nvPr/>
          </p:nvSpPr>
          <p:spPr>
            <a:xfrm>
              <a:off x="6253939" y="2516220"/>
              <a:ext cx="831273" cy="831273"/>
            </a:xfrm>
            <a:prstGeom prst="ellipse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AutoShape 117"/>
            <p:cNvSpPr>
              <a:spLocks/>
            </p:cNvSpPr>
            <p:nvPr/>
          </p:nvSpPr>
          <p:spPr bwMode="auto">
            <a:xfrm>
              <a:off x="6437403" y="2772142"/>
              <a:ext cx="464344" cy="348456"/>
            </a:xfrm>
            <a:custGeom>
              <a:avLst/>
              <a:gdLst>
                <a:gd name="T0" fmla="+- 0 10799 1"/>
                <a:gd name="T1" fmla="*/ T0 w 21596"/>
                <a:gd name="T2" fmla="*/ 10800 h 21600"/>
                <a:gd name="T3" fmla="+- 0 10799 1"/>
                <a:gd name="T4" fmla="*/ T3 w 21596"/>
                <a:gd name="T5" fmla="*/ 10800 h 21600"/>
                <a:gd name="T6" fmla="+- 0 10799 1"/>
                <a:gd name="T7" fmla="*/ T6 w 21596"/>
                <a:gd name="T8" fmla="*/ 10800 h 21600"/>
                <a:gd name="T9" fmla="+- 0 10799 1"/>
                <a:gd name="T10" fmla="*/ T9 w 215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29" name="Group 13"/>
          <p:cNvGrpSpPr/>
          <p:nvPr/>
        </p:nvGrpSpPr>
        <p:grpSpPr>
          <a:xfrm>
            <a:off x="4802625" y="4339172"/>
            <a:ext cx="775903" cy="776184"/>
            <a:chOff x="5716910" y="3464598"/>
            <a:chExt cx="831273" cy="831273"/>
          </a:xfrm>
        </p:grpSpPr>
        <p:sp>
          <p:nvSpPr>
            <p:cNvPr id="30" name="Oval 14"/>
            <p:cNvSpPr/>
            <p:nvPr/>
          </p:nvSpPr>
          <p:spPr>
            <a:xfrm>
              <a:off x="5716910" y="3464598"/>
              <a:ext cx="831273" cy="831273"/>
            </a:xfrm>
            <a:prstGeom prst="ellipse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31" name="Group 15"/>
            <p:cNvGrpSpPr/>
            <p:nvPr/>
          </p:nvGrpSpPr>
          <p:grpSpPr>
            <a:xfrm>
              <a:off x="5900374" y="3655628"/>
              <a:ext cx="464344" cy="464344"/>
              <a:chOff x="4439444" y="2582069"/>
              <a:chExt cx="464344" cy="464344"/>
            </a:xfrm>
            <a:solidFill>
              <a:schemeClr val="bg1"/>
            </a:solidFill>
          </p:grpSpPr>
          <p:sp>
            <p:nvSpPr>
              <p:cNvPr id="32" name="AutoShape 123"/>
              <p:cNvSpPr>
                <a:spLocks/>
              </p:cNvSpPr>
              <p:nvPr/>
            </p:nvSpPr>
            <p:spPr bwMode="auto">
              <a:xfrm>
                <a:off x="4439444" y="2582069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180" y="12132"/>
                    </a:moveTo>
                    <a:cubicBezTo>
                      <a:pt x="17710" y="12226"/>
                      <a:pt x="17327" y="12561"/>
                      <a:pt x="17170" y="13012"/>
                    </a:cubicBezTo>
                    <a:cubicBezTo>
                      <a:pt x="17083" y="13261"/>
                      <a:pt x="16981" y="13503"/>
                      <a:pt x="16868" y="13738"/>
                    </a:cubicBezTo>
                    <a:cubicBezTo>
                      <a:pt x="16658" y="14169"/>
                      <a:pt x="16694" y="14677"/>
                      <a:pt x="16959" y="15075"/>
                    </a:cubicBezTo>
                    <a:lnTo>
                      <a:pt x="18131" y="16833"/>
                    </a:lnTo>
                    <a:lnTo>
                      <a:pt x="16832" y="18132"/>
                    </a:lnTo>
                    <a:lnTo>
                      <a:pt x="15075" y="16960"/>
                    </a:lnTo>
                    <a:cubicBezTo>
                      <a:pt x="14850" y="16810"/>
                      <a:pt x="14589" y="16733"/>
                      <a:pt x="14326" y="16733"/>
                    </a:cubicBezTo>
                    <a:cubicBezTo>
                      <a:pt x="14126" y="16733"/>
                      <a:pt x="13924" y="16778"/>
                      <a:pt x="13738" y="16868"/>
                    </a:cubicBezTo>
                    <a:cubicBezTo>
                      <a:pt x="13504" y="16981"/>
                      <a:pt x="13262" y="17083"/>
                      <a:pt x="13012" y="17170"/>
                    </a:cubicBezTo>
                    <a:cubicBezTo>
                      <a:pt x="12561" y="17327"/>
                      <a:pt x="12226" y="17712"/>
                      <a:pt x="12133" y="18180"/>
                    </a:cubicBezTo>
                    <a:lnTo>
                      <a:pt x="11717" y="20249"/>
                    </a:lnTo>
                    <a:lnTo>
                      <a:pt x="9881" y="20249"/>
                    </a:lnTo>
                    <a:lnTo>
                      <a:pt x="9467" y="18180"/>
                    </a:lnTo>
                    <a:cubicBezTo>
                      <a:pt x="9373" y="17712"/>
                      <a:pt x="9039" y="17327"/>
                      <a:pt x="8588" y="17170"/>
                    </a:cubicBezTo>
                    <a:cubicBezTo>
                      <a:pt x="8339" y="17083"/>
                      <a:pt x="8096" y="16983"/>
                      <a:pt x="7861" y="16869"/>
                    </a:cubicBezTo>
                    <a:cubicBezTo>
                      <a:pt x="7675" y="16778"/>
                      <a:pt x="7474" y="16733"/>
                      <a:pt x="7273" y="16733"/>
                    </a:cubicBezTo>
                    <a:cubicBezTo>
                      <a:pt x="7011" y="16733"/>
                      <a:pt x="6750" y="16810"/>
                      <a:pt x="6525" y="16960"/>
                    </a:cubicBezTo>
                    <a:lnTo>
                      <a:pt x="4767" y="18132"/>
                    </a:lnTo>
                    <a:lnTo>
                      <a:pt x="3468" y="16833"/>
                    </a:lnTo>
                    <a:lnTo>
                      <a:pt x="4639" y="15075"/>
                    </a:lnTo>
                    <a:cubicBezTo>
                      <a:pt x="4904" y="14677"/>
                      <a:pt x="4939" y="14169"/>
                      <a:pt x="4732" y="13738"/>
                    </a:cubicBezTo>
                    <a:cubicBezTo>
                      <a:pt x="4618" y="13504"/>
                      <a:pt x="4516" y="13263"/>
                      <a:pt x="4429" y="13013"/>
                    </a:cubicBezTo>
                    <a:cubicBezTo>
                      <a:pt x="4273" y="12561"/>
                      <a:pt x="3888" y="12227"/>
                      <a:pt x="3419" y="12133"/>
                    </a:cubicBezTo>
                    <a:lnTo>
                      <a:pt x="1350" y="11718"/>
                    </a:lnTo>
                    <a:lnTo>
                      <a:pt x="1349" y="9882"/>
                    </a:lnTo>
                    <a:lnTo>
                      <a:pt x="3419" y="9468"/>
                    </a:lnTo>
                    <a:cubicBezTo>
                      <a:pt x="3888" y="9374"/>
                      <a:pt x="4273" y="9039"/>
                      <a:pt x="4429" y="8588"/>
                    </a:cubicBezTo>
                    <a:cubicBezTo>
                      <a:pt x="4516" y="8338"/>
                      <a:pt x="4617" y="8096"/>
                      <a:pt x="4731" y="7862"/>
                    </a:cubicBezTo>
                    <a:cubicBezTo>
                      <a:pt x="4940" y="7431"/>
                      <a:pt x="4905" y="6923"/>
                      <a:pt x="4639" y="6524"/>
                    </a:cubicBezTo>
                    <a:lnTo>
                      <a:pt x="3468" y="4767"/>
                    </a:lnTo>
                    <a:lnTo>
                      <a:pt x="4767" y="3468"/>
                    </a:lnTo>
                    <a:lnTo>
                      <a:pt x="6525" y="4639"/>
                    </a:lnTo>
                    <a:cubicBezTo>
                      <a:pt x="6750" y="4790"/>
                      <a:pt x="7011" y="4866"/>
                      <a:pt x="7273" y="4866"/>
                    </a:cubicBezTo>
                    <a:cubicBezTo>
                      <a:pt x="7474" y="4866"/>
                      <a:pt x="7674" y="4822"/>
                      <a:pt x="7861" y="4732"/>
                    </a:cubicBezTo>
                    <a:cubicBezTo>
                      <a:pt x="8095" y="4619"/>
                      <a:pt x="8337" y="4517"/>
                      <a:pt x="8586" y="4430"/>
                    </a:cubicBezTo>
                    <a:cubicBezTo>
                      <a:pt x="9039" y="4272"/>
                      <a:pt x="9373" y="3888"/>
                      <a:pt x="9467" y="3420"/>
                    </a:cubicBezTo>
                    <a:lnTo>
                      <a:pt x="9881" y="1350"/>
                    </a:lnTo>
                    <a:lnTo>
                      <a:pt x="11717" y="1350"/>
                    </a:lnTo>
                    <a:lnTo>
                      <a:pt x="12131" y="3420"/>
                    </a:lnTo>
                    <a:cubicBezTo>
                      <a:pt x="12225" y="3888"/>
                      <a:pt x="12560" y="4272"/>
                      <a:pt x="13012" y="4430"/>
                    </a:cubicBezTo>
                    <a:cubicBezTo>
                      <a:pt x="13261" y="4517"/>
                      <a:pt x="13502" y="4617"/>
                      <a:pt x="13737" y="4731"/>
                    </a:cubicBezTo>
                    <a:cubicBezTo>
                      <a:pt x="13924" y="4822"/>
                      <a:pt x="14125" y="4866"/>
                      <a:pt x="14326" y="4866"/>
                    </a:cubicBezTo>
                    <a:cubicBezTo>
                      <a:pt x="14589" y="4866"/>
                      <a:pt x="14850" y="4790"/>
                      <a:pt x="15075" y="4639"/>
                    </a:cubicBezTo>
                    <a:lnTo>
                      <a:pt x="16832" y="3468"/>
                    </a:lnTo>
                    <a:lnTo>
                      <a:pt x="18131" y="4767"/>
                    </a:lnTo>
                    <a:lnTo>
                      <a:pt x="16959" y="6524"/>
                    </a:lnTo>
                    <a:cubicBezTo>
                      <a:pt x="16694" y="6923"/>
                      <a:pt x="16660" y="7431"/>
                      <a:pt x="16867" y="7861"/>
                    </a:cubicBezTo>
                    <a:cubicBezTo>
                      <a:pt x="16980" y="8096"/>
                      <a:pt x="17083" y="8337"/>
                      <a:pt x="17170" y="8587"/>
                    </a:cubicBezTo>
                    <a:cubicBezTo>
                      <a:pt x="17327" y="9039"/>
                      <a:pt x="17710" y="9373"/>
                      <a:pt x="18180" y="9467"/>
                    </a:cubicBezTo>
                    <a:lnTo>
                      <a:pt x="20248" y="9882"/>
                    </a:lnTo>
                    <a:lnTo>
                      <a:pt x="20250" y="11718"/>
                    </a:lnTo>
                    <a:cubicBezTo>
                      <a:pt x="20250" y="11718"/>
                      <a:pt x="18180" y="12132"/>
                      <a:pt x="18180" y="12132"/>
                    </a:cubicBezTo>
                    <a:close/>
                    <a:moveTo>
                      <a:pt x="20513" y="8558"/>
                    </a:moveTo>
                    <a:lnTo>
                      <a:pt x="18445" y="8143"/>
                    </a:lnTo>
                    <a:cubicBezTo>
                      <a:pt x="18341" y="7844"/>
                      <a:pt x="18218" y="7554"/>
                      <a:pt x="18082" y="7273"/>
                    </a:cubicBezTo>
                    <a:lnTo>
                      <a:pt x="19254" y="5516"/>
                    </a:lnTo>
                    <a:cubicBezTo>
                      <a:pt x="19611" y="4980"/>
                      <a:pt x="19540" y="4268"/>
                      <a:pt x="19085" y="3813"/>
                    </a:cubicBezTo>
                    <a:lnTo>
                      <a:pt x="17787" y="2514"/>
                    </a:lnTo>
                    <a:cubicBezTo>
                      <a:pt x="17526" y="2253"/>
                      <a:pt x="17181" y="2118"/>
                      <a:pt x="16831" y="2118"/>
                    </a:cubicBezTo>
                    <a:cubicBezTo>
                      <a:pt x="16573" y="2118"/>
                      <a:pt x="16312" y="2193"/>
                      <a:pt x="16084" y="2345"/>
                    </a:cubicBezTo>
                    <a:lnTo>
                      <a:pt x="14326" y="3516"/>
                    </a:lnTo>
                    <a:cubicBezTo>
                      <a:pt x="14044" y="3380"/>
                      <a:pt x="13754" y="3258"/>
                      <a:pt x="13455" y="3155"/>
                    </a:cubicBezTo>
                    <a:lnTo>
                      <a:pt x="13041" y="1085"/>
                    </a:lnTo>
                    <a:cubicBezTo>
                      <a:pt x="12916" y="454"/>
                      <a:pt x="12361" y="0"/>
                      <a:pt x="11717" y="0"/>
                    </a:cubicBezTo>
                    <a:lnTo>
                      <a:pt x="9881" y="0"/>
                    </a:lnTo>
                    <a:cubicBezTo>
                      <a:pt x="9238" y="0"/>
                      <a:pt x="8684" y="454"/>
                      <a:pt x="8557" y="1085"/>
                    </a:cubicBezTo>
                    <a:lnTo>
                      <a:pt x="8143" y="3155"/>
                    </a:lnTo>
                    <a:cubicBezTo>
                      <a:pt x="7843" y="3258"/>
                      <a:pt x="7554" y="3381"/>
                      <a:pt x="7273" y="3516"/>
                    </a:cubicBezTo>
                    <a:lnTo>
                      <a:pt x="5516" y="2345"/>
                    </a:lnTo>
                    <a:cubicBezTo>
                      <a:pt x="5287" y="2193"/>
                      <a:pt x="5026" y="2118"/>
                      <a:pt x="4767" y="2118"/>
                    </a:cubicBezTo>
                    <a:cubicBezTo>
                      <a:pt x="4419" y="2118"/>
                      <a:pt x="4073" y="2253"/>
                      <a:pt x="3812" y="2514"/>
                    </a:cubicBezTo>
                    <a:lnTo>
                      <a:pt x="2514" y="3813"/>
                    </a:lnTo>
                    <a:cubicBezTo>
                      <a:pt x="2059" y="4268"/>
                      <a:pt x="1988" y="4980"/>
                      <a:pt x="2345" y="5516"/>
                    </a:cubicBezTo>
                    <a:lnTo>
                      <a:pt x="3516" y="7273"/>
                    </a:lnTo>
                    <a:cubicBezTo>
                      <a:pt x="3380" y="7555"/>
                      <a:pt x="3258" y="7844"/>
                      <a:pt x="3154" y="8144"/>
                    </a:cubicBezTo>
                    <a:lnTo>
                      <a:pt x="1085" y="8558"/>
                    </a:lnTo>
                    <a:cubicBezTo>
                      <a:pt x="454" y="8684"/>
                      <a:pt x="0" y="9238"/>
                      <a:pt x="0" y="9882"/>
                    </a:cubicBezTo>
                    <a:lnTo>
                      <a:pt x="0" y="11718"/>
                    </a:lnTo>
                    <a:cubicBezTo>
                      <a:pt x="0" y="12361"/>
                      <a:pt x="454" y="12916"/>
                      <a:pt x="1085" y="13042"/>
                    </a:cubicBezTo>
                    <a:lnTo>
                      <a:pt x="3154" y="13456"/>
                    </a:lnTo>
                    <a:cubicBezTo>
                      <a:pt x="3258" y="13755"/>
                      <a:pt x="3380" y="14046"/>
                      <a:pt x="3516" y="14326"/>
                    </a:cubicBezTo>
                    <a:lnTo>
                      <a:pt x="2345" y="16083"/>
                    </a:lnTo>
                    <a:cubicBezTo>
                      <a:pt x="1988" y="16619"/>
                      <a:pt x="2059" y="17332"/>
                      <a:pt x="2514" y="17787"/>
                    </a:cubicBezTo>
                    <a:lnTo>
                      <a:pt x="3812" y="19086"/>
                    </a:lnTo>
                    <a:cubicBezTo>
                      <a:pt x="4073" y="19346"/>
                      <a:pt x="4419" y="19482"/>
                      <a:pt x="4767" y="19482"/>
                    </a:cubicBezTo>
                    <a:cubicBezTo>
                      <a:pt x="5026" y="19482"/>
                      <a:pt x="5287" y="19406"/>
                      <a:pt x="5516" y="19254"/>
                    </a:cubicBezTo>
                    <a:lnTo>
                      <a:pt x="7273" y="18083"/>
                    </a:lnTo>
                    <a:cubicBezTo>
                      <a:pt x="7554" y="18220"/>
                      <a:pt x="7843" y="18341"/>
                      <a:pt x="8143" y="18445"/>
                    </a:cubicBezTo>
                    <a:lnTo>
                      <a:pt x="8557" y="20514"/>
                    </a:lnTo>
                    <a:cubicBezTo>
                      <a:pt x="8684" y="21146"/>
                      <a:pt x="9238" y="21599"/>
                      <a:pt x="9881" y="21599"/>
                    </a:cubicBezTo>
                    <a:lnTo>
                      <a:pt x="11717" y="21599"/>
                    </a:lnTo>
                    <a:cubicBezTo>
                      <a:pt x="12361" y="21599"/>
                      <a:pt x="12916" y="21146"/>
                      <a:pt x="13041" y="20514"/>
                    </a:cubicBezTo>
                    <a:lnTo>
                      <a:pt x="13456" y="18445"/>
                    </a:lnTo>
                    <a:cubicBezTo>
                      <a:pt x="13755" y="18341"/>
                      <a:pt x="14046" y="18219"/>
                      <a:pt x="14326" y="18083"/>
                    </a:cubicBezTo>
                    <a:lnTo>
                      <a:pt x="16084" y="19254"/>
                    </a:lnTo>
                    <a:cubicBezTo>
                      <a:pt x="16312" y="19406"/>
                      <a:pt x="16573" y="19482"/>
                      <a:pt x="16831" y="19482"/>
                    </a:cubicBezTo>
                    <a:cubicBezTo>
                      <a:pt x="17181" y="19482"/>
                      <a:pt x="17526" y="19346"/>
                      <a:pt x="17787" y="19086"/>
                    </a:cubicBezTo>
                    <a:lnTo>
                      <a:pt x="19085" y="17787"/>
                    </a:lnTo>
                    <a:cubicBezTo>
                      <a:pt x="19540" y="17332"/>
                      <a:pt x="19611" y="16619"/>
                      <a:pt x="19254" y="16083"/>
                    </a:cubicBezTo>
                    <a:lnTo>
                      <a:pt x="18082" y="14326"/>
                    </a:lnTo>
                    <a:cubicBezTo>
                      <a:pt x="18219" y="14045"/>
                      <a:pt x="18341" y="13755"/>
                      <a:pt x="18445" y="13456"/>
                    </a:cubicBezTo>
                    <a:lnTo>
                      <a:pt x="20513" y="13042"/>
                    </a:lnTo>
                    <a:cubicBezTo>
                      <a:pt x="21145" y="12916"/>
                      <a:pt x="21599" y="12361"/>
                      <a:pt x="21599" y="11718"/>
                    </a:cubicBezTo>
                    <a:lnTo>
                      <a:pt x="21599" y="9882"/>
                    </a:lnTo>
                    <a:cubicBezTo>
                      <a:pt x="21599" y="9238"/>
                      <a:pt x="21145" y="8684"/>
                      <a:pt x="20513" y="855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3" name="AutoShape 124"/>
              <p:cNvSpPr>
                <a:spLocks/>
              </p:cNvSpPr>
              <p:nvPr/>
            </p:nvSpPr>
            <p:spPr bwMode="auto">
              <a:xfrm>
                <a:off x="4570413" y="2712244"/>
                <a:ext cx="203200" cy="2032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0250"/>
                    </a:moveTo>
                    <a:cubicBezTo>
                      <a:pt x="5580" y="20250"/>
                      <a:pt x="1350" y="16017"/>
                      <a:pt x="1350" y="10800"/>
                    </a:cubicBezTo>
                    <a:cubicBezTo>
                      <a:pt x="1350" y="5582"/>
                      <a:pt x="5580" y="1349"/>
                      <a:pt x="10800" y="1349"/>
                    </a:cubicBezTo>
                    <a:cubicBezTo>
                      <a:pt x="16016" y="1349"/>
                      <a:pt x="20250" y="5582"/>
                      <a:pt x="20250" y="10800"/>
                    </a:cubicBezTo>
                    <a:cubicBezTo>
                      <a:pt x="20250" y="16017"/>
                      <a:pt x="16016" y="20250"/>
                      <a:pt x="10800" y="20250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3"/>
                      <a:pt x="4836" y="21600"/>
                      <a:pt x="10800" y="21600"/>
                    </a:cubicBezTo>
                    <a:cubicBezTo>
                      <a:pt x="16763" y="21600"/>
                      <a:pt x="21599" y="16763"/>
                      <a:pt x="21599" y="10800"/>
                    </a:cubicBezTo>
                    <a:cubicBezTo>
                      <a:pt x="21599" y="4836"/>
                      <a:pt x="16763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4" name="AutoShape 125"/>
              <p:cNvSpPr>
                <a:spLocks/>
              </p:cNvSpPr>
              <p:nvPr/>
            </p:nvSpPr>
            <p:spPr bwMode="auto">
              <a:xfrm>
                <a:off x="4613275" y="2755900"/>
                <a:ext cx="116682" cy="1166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900"/>
                    </a:moveTo>
                    <a:cubicBezTo>
                      <a:pt x="6328" y="18900"/>
                      <a:pt x="2699" y="15271"/>
                      <a:pt x="2699" y="10800"/>
                    </a:cubicBezTo>
                    <a:cubicBezTo>
                      <a:pt x="2699" y="6329"/>
                      <a:pt x="6328" y="2700"/>
                      <a:pt x="10800" y="2700"/>
                    </a:cubicBezTo>
                    <a:cubicBezTo>
                      <a:pt x="15271" y="2700"/>
                      <a:pt x="18899" y="6329"/>
                      <a:pt x="18899" y="10800"/>
                    </a:cubicBezTo>
                    <a:cubicBezTo>
                      <a:pt x="18899" y="15271"/>
                      <a:pt x="15271" y="18900"/>
                      <a:pt x="10800" y="18900"/>
                    </a:cubicBezTo>
                    <a:moveTo>
                      <a:pt x="10800" y="0"/>
                    </a:moveTo>
                    <a:cubicBezTo>
                      <a:pt x="4830" y="0"/>
                      <a:pt x="0" y="4833"/>
                      <a:pt x="0" y="10800"/>
                    </a:cubicBezTo>
                    <a:cubicBezTo>
                      <a:pt x="0" y="16766"/>
                      <a:pt x="4830" y="21599"/>
                      <a:pt x="10800" y="21599"/>
                    </a:cubicBezTo>
                    <a:cubicBezTo>
                      <a:pt x="16764" y="21599"/>
                      <a:pt x="21600" y="16766"/>
                      <a:pt x="21600" y="10800"/>
                    </a:cubicBezTo>
                    <a:cubicBezTo>
                      <a:pt x="21600" y="4833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35" name="Group 19"/>
          <p:cNvGrpSpPr/>
          <p:nvPr/>
        </p:nvGrpSpPr>
        <p:grpSpPr>
          <a:xfrm>
            <a:off x="4700223" y="2466192"/>
            <a:ext cx="775903" cy="776184"/>
            <a:chOff x="6678551" y="1578185"/>
            <a:chExt cx="831273" cy="831273"/>
          </a:xfrm>
        </p:grpSpPr>
        <p:sp>
          <p:nvSpPr>
            <p:cNvPr id="36" name="Oval 20"/>
            <p:cNvSpPr/>
            <p:nvPr/>
          </p:nvSpPr>
          <p:spPr>
            <a:xfrm>
              <a:off x="6678551" y="1578185"/>
              <a:ext cx="831273" cy="831273"/>
            </a:xfrm>
            <a:prstGeom prst="ellipse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7" name="AutoShape 139"/>
            <p:cNvSpPr>
              <a:spLocks/>
            </p:cNvSpPr>
            <p:nvPr/>
          </p:nvSpPr>
          <p:spPr bwMode="auto">
            <a:xfrm>
              <a:off x="6862015" y="1768792"/>
              <a:ext cx="464344" cy="450057"/>
            </a:xfrm>
            <a:custGeom>
              <a:avLst/>
              <a:gdLst>
                <a:gd name="T0" fmla="+- 0 10800 104"/>
                <a:gd name="T1" fmla="*/ T0 w 21392"/>
                <a:gd name="T2" fmla="*/ 10800 h 21600"/>
                <a:gd name="T3" fmla="+- 0 10800 104"/>
                <a:gd name="T4" fmla="*/ T3 w 21392"/>
                <a:gd name="T5" fmla="*/ 10800 h 21600"/>
                <a:gd name="T6" fmla="+- 0 10800 104"/>
                <a:gd name="T7" fmla="*/ T6 w 21392"/>
                <a:gd name="T8" fmla="*/ 10800 h 21600"/>
                <a:gd name="T9" fmla="+- 0 10800 104"/>
                <a:gd name="T10" fmla="*/ T9 w 2139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92" h="2160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9" name="Rectangle 24"/>
          <p:cNvSpPr/>
          <p:nvPr/>
        </p:nvSpPr>
        <p:spPr>
          <a:xfrm>
            <a:off x="5618535" y="1822277"/>
            <a:ext cx="6584462" cy="2677652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为</a:t>
            </a:r>
            <a:r>
              <a:rPr lang="zh-CN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战略策略游戏爱好者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zh-CN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三国迷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提供的一款能在手机上简单操作的</a:t>
            </a:r>
            <a:r>
              <a:rPr lang="zh-CN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回合制策略模拟类游戏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。且同时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我们致力于给每个玩家一个简单而又有趣的体验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不会因为许多策略类游戏复杂的游戏机制而放弃这类游戏。一款简单，有趣却也需要动脑的手机游戏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zh-CN" sz="24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预期</a:t>
            </a:r>
            <a:r>
              <a:rPr lang="zh-CN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读者：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杨枨老师，助教，各位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组长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zh-CN" sz="2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96538" y="2562812"/>
            <a:ext cx="4322975" cy="2673910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114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6479487" y="1583541"/>
            <a:ext cx="3268356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5.4.1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编写目的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424953" y="1265191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12" name="Rectangle 2"/>
          <p:cNvSpPr/>
          <p:nvPr/>
        </p:nvSpPr>
        <p:spPr>
          <a:xfrm>
            <a:off x="3247798" y="3800659"/>
            <a:ext cx="3168352" cy="2332788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990600" ty="-914400" sx="49000" sy="49000" flip="none" algn="tl"/>
          </a:blipFill>
          <a:ln w="57150">
            <a:solidFill>
              <a:srgbClr val="0289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79487" y="2313122"/>
            <a:ext cx="4836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zh-CN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测试时，</a:t>
            </a: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帮助测试人员进行测试。</a:t>
            </a:r>
          </a:p>
          <a:p>
            <a:pPr lvl="0"/>
            <a:r>
              <a:rPr lang="zh-CN" altLang="zh-CN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评审时，</a:t>
            </a: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为评审人员提供评审对象</a:t>
            </a:r>
            <a:r>
              <a:rPr lang="zh-CN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zh-CN" sz="2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Rectangle 2"/>
          <p:cNvSpPr/>
          <p:nvPr/>
        </p:nvSpPr>
        <p:spPr>
          <a:xfrm>
            <a:off x="1356071" y="2073924"/>
            <a:ext cx="3442990" cy="2332788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203200" ty="12700" sx="100000" sy="100000" flip="none" algn="tl"/>
          </a:blipFill>
          <a:ln w="57150">
            <a:solidFill>
              <a:srgbClr val="00C3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98777" y="376710"/>
            <a:ext cx="27334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5.4</a:t>
            </a:r>
            <a:r>
              <a:rPr lang="zh-CN" altLang="en-US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测试用例</a:t>
            </a:r>
            <a:endParaRPr lang="zh-CN" altLang="en-US" sz="3600" dirty="0"/>
          </a:p>
        </p:txBody>
      </p:sp>
      <p:sp>
        <p:nvSpPr>
          <p:cNvPr id="18" name="Copyright Notice"/>
          <p:cNvSpPr>
            <a:spLocks/>
          </p:cNvSpPr>
          <p:nvPr/>
        </p:nvSpPr>
        <p:spPr bwMode="auto">
          <a:xfrm>
            <a:off x="6588815" y="4688115"/>
            <a:ext cx="2909948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5.4.3 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注意事项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Copyright Notice"/>
          <p:cNvSpPr>
            <a:spLocks/>
          </p:cNvSpPr>
          <p:nvPr/>
        </p:nvSpPr>
        <p:spPr bwMode="auto">
          <a:xfrm>
            <a:off x="6588814" y="3244903"/>
            <a:ext cx="2909949" cy="55787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5.4.2 </a:t>
            </a:r>
            <a:r>
              <a:rPr lang="zh-CN" altLang="en-US" sz="32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阅读对象</a:t>
            </a:r>
            <a:endParaRPr lang="en-US" sz="32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30412" y="3898881"/>
            <a:ext cx="5109091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设计人员，测试人员和评审人员。</a:t>
            </a:r>
          </a:p>
        </p:txBody>
      </p:sp>
      <p:sp>
        <p:nvSpPr>
          <p:cNvPr id="13" name="矩形 12"/>
          <p:cNvSpPr/>
          <p:nvPr/>
        </p:nvSpPr>
        <p:spPr>
          <a:xfrm>
            <a:off x="6663054" y="5234700"/>
            <a:ext cx="44438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测试需要按照测试用例和相关方法范例，不可以盲目测试。</a:t>
            </a:r>
          </a:p>
        </p:txBody>
      </p:sp>
    </p:spTree>
    <p:extLst>
      <p:ext uri="{BB962C8B-B14F-4D97-AF65-F5344CB8AC3E}">
        <p14:creationId xmlns:p14="http://schemas.microsoft.com/office/powerpoint/2010/main" val="140769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5072382" y="146989"/>
            <a:ext cx="2695745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36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测试计划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408124" y="966837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4" name="文本框 3"/>
          <p:cNvSpPr txBox="1"/>
          <p:nvPr/>
        </p:nvSpPr>
        <p:spPr>
          <a:xfrm>
            <a:off x="141779" y="1043037"/>
            <a:ext cx="2973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5.5.1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进度安排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3"/>
          <a:stretch>
            <a:fillRect/>
          </a:stretch>
        </p:blipFill>
        <p:spPr>
          <a:xfrm>
            <a:off x="141779" y="1566257"/>
            <a:ext cx="5708906" cy="3691904"/>
          </a:xfrm>
          <a:prstGeom prst="rect">
            <a:avLst/>
          </a:prstGeom>
        </p:spPr>
      </p:pic>
      <p:pic>
        <p:nvPicPr>
          <p:cNvPr id="16" name="图片 15"/>
          <p:cNvPicPr/>
          <p:nvPr/>
        </p:nvPicPr>
        <p:blipFill>
          <a:blip r:embed="rId4"/>
          <a:stretch>
            <a:fillRect/>
          </a:stretch>
        </p:blipFill>
        <p:spPr>
          <a:xfrm>
            <a:off x="6065724" y="1597941"/>
            <a:ext cx="5906934" cy="366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2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4" name="文本框 3"/>
          <p:cNvSpPr txBox="1"/>
          <p:nvPr/>
        </p:nvSpPr>
        <p:spPr>
          <a:xfrm>
            <a:off x="141779" y="479015"/>
            <a:ext cx="2973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5.5.1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进度安排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7" name="图片 16"/>
          <p:cNvPicPr/>
          <p:nvPr/>
        </p:nvPicPr>
        <p:blipFill>
          <a:blip r:embed="rId3"/>
          <a:stretch>
            <a:fillRect/>
          </a:stretch>
        </p:blipFill>
        <p:spPr>
          <a:xfrm>
            <a:off x="1159232" y="1216098"/>
            <a:ext cx="5274310" cy="306006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988464" y="4510383"/>
            <a:ext cx="6092825" cy="1996829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起始时间：</a:t>
            </a:r>
            <a:r>
              <a: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21</a:t>
            </a: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日。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结束时间：</a:t>
            </a:r>
            <a:r>
              <a: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18</a:t>
            </a: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日。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实际时长：</a:t>
            </a:r>
            <a:r>
              <a: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21</a:t>
            </a:r>
            <a:r>
              <a:rPr lang="zh-CN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天。</a:t>
            </a:r>
          </a:p>
        </p:txBody>
      </p:sp>
    </p:spTree>
    <p:extLst>
      <p:ext uri="{BB962C8B-B14F-4D97-AF65-F5344CB8AC3E}">
        <p14:creationId xmlns:p14="http://schemas.microsoft.com/office/powerpoint/2010/main" val="117680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4" name="文本框 3"/>
          <p:cNvSpPr txBox="1"/>
          <p:nvPr/>
        </p:nvSpPr>
        <p:spPr>
          <a:xfrm>
            <a:off x="141775" y="110196"/>
            <a:ext cx="2973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5.5.2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测试范围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7551" y="2008600"/>
            <a:ext cx="2973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5.5.3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测试方法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17551" y="677232"/>
            <a:ext cx="1000631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由于本软件规模较小，因此所有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UI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界面和游戏数据都需要进行测试。</a:t>
            </a:r>
          </a:p>
        </p:txBody>
      </p:sp>
      <p:sp>
        <p:nvSpPr>
          <p:cNvPr id="5" name="矩形 4"/>
          <p:cNvSpPr/>
          <p:nvPr/>
        </p:nvSpPr>
        <p:spPr>
          <a:xfrm>
            <a:off x="217551" y="2868024"/>
            <a:ext cx="8316849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静态测试方法：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代码审查，代码走查和静态分析。在下面第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大章会报告静态测试的结果。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动态测试方法：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采用白盒测试和黑盒测试。在下面的第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大章会使用以下方法列出测试用例</a:t>
            </a:r>
            <a:r>
              <a:rPr lang="zh-CN" altLang="zh-CN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，并且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同样在第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大章进行测试结果报告。</a:t>
            </a:r>
          </a:p>
        </p:txBody>
      </p:sp>
    </p:spTree>
    <p:extLst>
      <p:ext uri="{BB962C8B-B14F-4D97-AF65-F5344CB8AC3E}">
        <p14:creationId xmlns:p14="http://schemas.microsoft.com/office/powerpoint/2010/main" val="345981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pic>
        <p:nvPicPr>
          <p:cNvPr id="6" name="图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2082097" y="3418545"/>
            <a:ext cx="5274310" cy="20777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6227" y="309158"/>
            <a:ext cx="2973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5.5.4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测试工具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87816" y="1254192"/>
            <a:ext cx="1066083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测试工具名称：</a:t>
            </a:r>
            <a:r>
              <a:rPr lang="en-US" altLang="zh-CN" sz="2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DebugPanel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工具、</a:t>
            </a:r>
            <a:r>
              <a:rPr lang="en-US" altLang="zh-CN" sz="2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LayaAir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DebugTool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调试工具。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工具简介：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由于本游戏完全基于</a:t>
            </a:r>
            <a:r>
              <a:rPr lang="en-US" altLang="zh-CN" sz="2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laya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开发，因此</a:t>
            </a:r>
            <a:r>
              <a:rPr lang="en-US" altLang="zh-CN" sz="2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laya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自带的调试工具与本项目最为适配。</a:t>
            </a:r>
            <a:r>
              <a:rPr lang="zh-CN" altLang="zh-CN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这两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个工具可以帮助开发者轻松调试并理清前端的关系和后端的数据，提高测试效率。</a:t>
            </a:r>
          </a:p>
        </p:txBody>
      </p:sp>
    </p:spTree>
    <p:extLst>
      <p:ext uri="{BB962C8B-B14F-4D97-AF65-F5344CB8AC3E}">
        <p14:creationId xmlns:p14="http://schemas.microsoft.com/office/powerpoint/2010/main" val="326802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7" name="文本框 6"/>
          <p:cNvSpPr txBox="1"/>
          <p:nvPr/>
        </p:nvSpPr>
        <p:spPr>
          <a:xfrm>
            <a:off x="234073" y="1494516"/>
            <a:ext cx="30560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5.6.1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单元测试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7403" y="2469215"/>
            <a:ext cx="660616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参照文件：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详细设计文档</a:t>
            </a:r>
          </a:p>
          <a:p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测试技术：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白盒测试技术</a:t>
            </a:r>
          </a:p>
          <a:p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测试说明：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测试设计员需要按照详细设计的模块设计，划分相对应的模块测试用例。并且以白盒测试作为主要测试技术，对每个功能模块当中的所有选项进行测试</a:t>
            </a:r>
            <a:r>
              <a:rPr lang="zh-CN" altLang="zh-CN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zh-CN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Copyright Notice"/>
          <p:cNvSpPr>
            <a:spLocks/>
          </p:cNvSpPr>
          <p:nvPr/>
        </p:nvSpPr>
        <p:spPr bwMode="auto">
          <a:xfrm>
            <a:off x="4687820" y="249538"/>
            <a:ext cx="3977615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5.6</a:t>
            </a:r>
            <a:r>
              <a:rPr lang="zh-CN" altLang="en-US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测试用例</a:t>
            </a:r>
            <a:r>
              <a:rPr lang="zh-CN" altLang="en-US" sz="3600" b="1" dirty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设计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2408124" y="966837"/>
            <a:ext cx="7322890" cy="76200"/>
            <a:chOff x="2424953" y="1238297"/>
            <a:chExt cx="7322890" cy="76200"/>
          </a:xfrm>
        </p:grpSpPr>
        <p:sp>
          <p:nvSpPr>
            <p:cNvPr id="13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14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15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16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17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821792" y="4100431"/>
            <a:ext cx="3172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//</a:t>
            </a:r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详情请看</a:t>
            </a:r>
            <a:r>
              <a:rPr lang="en-US" altLang="zh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G16</a:t>
            </a:r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小组测试用例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658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18" name="文本框 17"/>
          <p:cNvSpPr txBox="1"/>
          <p:nvPr/>
        </p:nvSpPr>
        <p:spPr>
          <a:xfrm>
            <a:off x="140069" y="221193"/>
            <a:ext cx="4064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5.6.2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各模块测试设计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29229" y="827872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b="1" dirty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军事</a:t>
            </a:r>
            <a:endParaRPr lang="zh-CN" altLang="en-US" sz="20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1257554"/>
            <a:ext cx="568295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设计思路：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边缘值测试（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25536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），出错处理通路，重要执行通路。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逻辑覆盖：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判断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条件覆盖。</a:t>
            </a:r>
          </a:p>
        </p:txBody>
      </p:sp>
      <p:sp>
        <p:nvSpPr>
          <p:cNvPr id="19" name="矩形 18"/>
          <p:cNvSpPr/>
          <p:nvPr/>
        </p:nvSpPr>
        <p:spPr>
          <a:xfrm>
            <a:off x="729228" y="2918342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内政</a:t>
            </a:r>
            <a:endParaRPr lang="zh-CN" altLang="en-US" sz="20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3348024"/>
            <a:ext cx="579404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设计思路：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边缘值测试（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25536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），出错处理通路，重要执行通路。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逻辑覆盖：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判断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条件覆盖。</a:t>
            </a:r>
          </a:p>
        </p:txBody>
      </p:sp>
      <p:sp>
        <p:nvSpPr>
          <p:cNvPr id="21" name="矩形 20"/>
          <p:cNvSpPr/>
          <p:nvPr/>
        </p:nvSpPr>
        <p:spPr>
          <a:xfrm>
            <a:off x="7743901" y="744413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谋略</a:t>
            </a:r>
            <a:endParaRPr lang="zh-CN" altLang="en-US" sz="20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970662" y="1227982"/>
            <a:ext cx="6092825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设计思路：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边缘值测试（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25536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），出错处理通路，重要执行通路。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逻辑覆盖：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判断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条件覆盖。</a:t>
            </a:r>
          </a:p>
        </p:txBody>
      </p:sp>
      <p:sp>
        <p:nvSpPr>
          <p:cNvPr id="22" name="矩形 21"/>
          <p:cNvSpPr/>
          <p:nvPr/>
        </p:nvSpPr>
        <p:spPr>
          <a:xfrm>
            <a:off x="7795197" y="3112535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人事</a:t>
            </a:r>
          </a:p>
        </p:txBody>
      </p:sp>
      <p:sp>
        <p:nvSpPr>
          <p:cNvPr id="23" name="矩形 22"/>
          <p:cNvSpPr/>
          <p:nvPr/>
        </p:nvSpPr>
        <p:spPr>
          <a:xfrm>
            <a:off x="6097588" y="4024332"/>
            <a:ext cx="6092825" cy="1492716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设计思路：</a:t>
            </a:r>
            <a:r>
              <a:rPr lang="zh-CN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边缘值测试（</a:t>
            </a:r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25536</a:t>
            </a:r>
            <a:r>
              <a:rPr lang="zh-CN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），出错处理通路，重要执行通路。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逻辑覆盖：</a:t>
            </a:r>
            <a:r>
              <a:rPr lang="zh-CN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判断</a:t>
            </a:r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条件覆盖。</a:t>
            </a:r>
          </a:p>
        </p:txBody>
      </p:sp>
    </p:spTree>
    <p:extLst>
      <p:ext uri="{BB962C8B-B14F-4D97-AF65-F5344CB8AC3E}">
        <p14:creationId xmlns:p14="http://schemas.microsoft.com/office/powerpoint/2010/main" val="270461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7" name="文本框 6"/>
          <p:cNvSpPr txBox="1"/>
          <p:nvPr/>
        </p:nvSpPr>
        <p:spPr>
          <a:xfrm>
            <a:off x="466216" y="703225"/>
            <a:ext cx="2695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5.6.3 </a:t>
            </a:r>
            <a:r>
              <a:rPr lang="zh-CN" altLang="en-US" sz="2800" b="1" dirty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集成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测试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10448" y="1499719"/>
            <a:ext cx="793076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参照文件：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总体设计文档</a:t>
            </a:r>
          </a:p>
          <a:p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测试方法：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渐增式测试方法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自顶向下</a:t>
            </a:r>
          </a:p>
          <a:p>
            <a:r>
              <a:rPr lang="zh-CN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具体实现：</a:t>
            </a:r>
            <a:r>
              <a:rPr lang="zh-C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事实上，最简单且有效的方法就是玩家从第一次进入小游戏开始，新游戏，剧本选择，势力选择，军事，内政，谋略，人事，详细信息，下一回合，退出，读取游戏，再一轮操作后退出，查看排行榜。既满足自顶向下，也满足渐增式的要求</a:t>
            </a:r>
            <a:r>
              <a:rPr lang="zh-CN" altLang="zh-CN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zh-CN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10448" y="3527319"/>
            <a:ext cx="3172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//</a:t>
            </a:r>
            <a:r>
              <a:rPr lang="zh-CN" altLang="en-US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详情请看</a:t>
            </a:r>
            <a:r>
              <a:rPr lang="en-US" altLang="zh-CN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G16</a:t>
            </a:r>
            <a:r>
              <a:rPr lang="zh-CN" altLang="en-US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小组测试用例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23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18" name="文本框 17"/>
          <p:cNvSpPr txBox="1"/>
          <p:nvPr/>
        </p:nvSpPr>
        <p:spPr>
          <a:xfrm>
            <a:off x="259710" y="426292"/>
            <a:ext cx="2680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5.6.4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系统测试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813101"/>
              </p:ext>
            </p:extLst>
          </p:nvPr>
        </p:nvGraphicFramePr>
        <p:xfrm>
          <a:off x="1251359" y="1487896"/>
          <a:ext cx="9229606" cy="3596640"/>
        </p:xfrm>
        <a:graphic>
          <a:graphicData uri="http://schemas.openxmlformats.org/drawingml/2006/table">
            <a:tbl>
              <a:tblPr firstRow="1" firstCol="1" bandRow="1"/>
              <a:tblGrid>
                <a:gridCol w="1495662"/>
                <a:gridCol w="2700472"/>
                <a:gridCol w="5033472"/>
              </a:tblGrid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测试编号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测试名称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测试内容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</a:t>
                      </a:r>
                      <a:endParaRPr lang="zh-CN" sz="16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功能测试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因与下方确认测试的功能检验相同，不与测试。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altLang="zh-CN" sz="1600" b="1" kern="12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</a:t>
                      </a:r>
                      <a:endParaRPr lang="zh-CN" sz="16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健壮性测试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网络发生波动时，数据是否能够存储在本地和云端</a:t>
                      </a:r>
                    </a:p>
                    <a:p>
                      <a:pPr marL="0" lv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机器发生卡顿时，能否保证数据不出错</a:t>
                      </a:r>
                    </a:p>
                    <a:p>
                      <a:pPr marL="0" lv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微信发生闪退等程序问题时，数据是否能够存储在本地和云端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3</a:t>
                      </a:r>
                      <a:endParaRPr lang="zh-CN" sz="16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恢复测试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每回合自动保存数据，如果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4</a:t>
                      </a:r>
                      <a:endParaRPr lang="zh-CN" sz="16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安全测试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因与下方确认测试的安全检验相同，不予测试。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5</a:t>
                      </a:r>
                      <a:endParaRPr lang="zh-CN" sz="16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压力测试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使用微信开发者工具进行测试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921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18" name="文本框 17"/>
          <p:cNvSpPr txBox="1"/>
          <p:nvPr/>
        </p:nvSpPr>
        <p:spPr>
          <a:xfrm>
            <a:off x="268255" y="451929"/>
            <a:ext cx="29962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5.6.5 </a:t>
            </a:r>
            <a:r>
              <a:rPr lang="zh-CN" altLang="en-US" sz="3200" b="1" dirty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确认</a:t>
            </a:r>
            <a:r>
              <a:rPr lang="zh-CN" altLang="en-US" sz="32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测试</a:t>
            </a:r>
            <a:endParaRPr lang="zh-CN" altLang="en-US" sz="32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1395067"/>
            <a:ext cx="5130578" cy="1646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参照文件：</a:t>
            </a:r>
            <a:r>
              <a:rPr lang="zh-CN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需求分析文档，游戏设计目标文档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参与人员：</a:t>
            </a:r>
            <a:r>
              <a:rPr lang="zh-CN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测试人员、预期用户</a:t>
            </a:r>
          </a:p>
          <a:p>
            <a:pPr indent="3048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zh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测试方法：</a:t>
            </a:r>
            <a:r>
              <a:rPr lang="zh-CN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黑盒测试方法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6404589"/>
              </p:ext>
            </p:extLst>
          </p:nvPr>
        </p:nvGraphicFramePr>
        <p:xfrm>
          <a:off x="5130578" y="1556263"/>
          <a:ext cx="6440427" cy="4526280"/>
        </p:xfrm>
        <a:graphic>
          <a:graphicData uri="http://schemas.openxmlformats.org/drawingml/2006/table">
            <a:tbl>
              <a:tblPr firstRow="1" firstCol="1" bandRow="1"/>
              <a:tblGrid>
                <a:gridCol w="589090"/>
                <a:gridCol w="1792085"/>
                <a:gridCol w="4059252"/>
              </a:tblGrid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编号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测试名称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测试内容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功能检验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确认游戏的功能是否满足用户的需求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性能检验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确认游戏的性能用户是否满意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3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UI</a:t>
                      </a:r>
                      <a:r>
                        <a:rPr lang="zh-CN" sz="18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确认游戏的</a:t>
                      </a:r>
                      <a:r>
                        <a:rPr lang="en-US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UI</a:t>
                      </a: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界面用户是否满意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4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安全性检验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确认游戏的安全性用户是否满意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5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兼容性检验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确认游戏的兼容性用户是否满意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6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可维护性检验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确认游戏的可维护性用户是否满意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7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游戏性校验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确认游戏的游戏性用户是否满意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8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软件配置复查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自查软件配置的成分是否齐全，质量符合要求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273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4262489" y="159977"/>
            <a:ext cx="2988561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背景分析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701964" y="1056098"/>
            <a:ext cx="10926618" cy="200893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 flipV="1">
            <a:off x="2137" y="6278482"/>
            <a:ext cx="12188276" cy="6096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6" rIns="91433" bIns="45716" rtlCol="0" anchor="ctr"/>
          <a:lstStyle/>
          <a:p>
            <a:pPr algn="ctr"/>
            <a:endParaRPr lang="zh-CN" altLang="en-US"/>
          </a:p>
        </p:txBody>
      </p:sp>
      <p:sp>
        <p:nvSpPr>
          <p:cNvPr id="47" name="TextBox 504"/>
          <p:cNvSpPr txBox="1"/>
          <p:nvPr/>
        </p:nvSpPr>
        <p:spPr>
          <a:xfrm>
            <a:off x="581892" y="1444028"/>
            <a:ext cx="12986112" cy="4647418"/>
          </a:xfrm>
          <a:prstGeom prst="rect">
            <a:avLst/>
          </a:prstGeom>
          <a:noFill/>
        </p:spPr>
        <p:txBody>
          <a:bodyPr wrap="square" lIns="91433" tIns="45716" rIns="91433" bIns="45716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zh-CN" sz="1600" b="1" dirty="0">
                <a:solidFill>
                  <a:srgbClr val="FF0000"/>
                </a:solidFill>
              </a:rPr>
              <a:t>软件名称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：模拟三国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zh-CN" sz="1600" b="1" dirty="0">
                <a:solidFill>
                  <a:srgbClr val="FF0000"/>
                </a:solidFill>
              </a:rPr>
              <a:t>任务提出者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：杨枨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zh-CN" sz="1600" b="1" dirty="0">
                <a:solidFill>
                  <a:srgbClr val="FF0000"/>
                </a:solidFill>
              </a:rPr>
              <a:t>开发者：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</a:rPr>
              <a:t>G16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，明德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</a:rPr>
              <a:t>1-518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小组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zh-CN" sz="1600" b="1" dirty="0">
                <a:solidFill>
                  <a:srgbClr val="FF0000"/>
                </a:solidFill>
              </a:rPr>
              <a:t>组长王华怿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：项目经理、项目技术负责人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zh-CN" sz="1600" b="1" dirty="0">
                <a:solidFill>
                  <a:srgbClr val="FF0000"/>
                </a:solidFill>
              </a:rPr>
              <a:t>组员吴帅毅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：开发经理、实施和测试工程师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zh-CN" sz="1600" b="1" dirty="0">
                <a:solidFill>
                  <a:srgbClr val="FF0000"/>
                </a:solidFill>
              </a:rPr>
              <a:t>组员王仕杰：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开发工程师、实施和测试工程师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zh-CN" sz="1600" b="1" dirty="0">
                <a:solidFill>
                  <a:srgbClr val="FF0000"/>
                </a:solidFill>
              </a:rPr>
              <a:t>用户：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杨枨老师，游戏主要面向战略策略游戏爱好者和三国迷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zh-CN" sz="1600" b="1" dirty="0">
                <a:solidFill>
                  <a:srgbClr val="FF0000"/>
                </a:solidFill>
              </a:rPr>
              <a:t>软件平台：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该游戏以微信小程序的方式</a:t>
            </a:r>
            <a:r>
              <a:rPr lang="zh-CN" altLang="zh-CN" sz="1600" b="1" dirty="0" smtClean="0">
                <a:solidFill>
                  <a:schemeClr val="bg1">
                    <a:lumMod val="50000"/>
                  </a:schemeClr>
                </a:solidFill>
              </a:rPr>
              <a:t>发布</a:t>
            </a:r>
            <a:endParaRPr lang="zh-CN" altLang="zh-CN" sz="1600" b="1" dirty="0">
              <a:solidFill>
                <a:schemeClr val="bg1">
                  <a:lumMod val="50000"/>
                </a:schemeClr>
              </a:solidFill>
            </a:endParaRPr>
          </a:p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zh-CN" sz="1600" b="1" dirty="0" smtClean="0">
                <a:solidFill>
                  <a:srgbClr val="FF0000"/>
                </a:solidFill>
              </a:rPr>
              <a:t>定义</a:t>
            </a:r>
            <a:r>
              <a:rPr lang="zh-CN" altLang="en-US" sz="1600" b="1" dirty="0" smtClean="0">
                <a:solidFill>
                  <a:srgbClr val="FF0000"/>
                </a:solidFill>
              </a:rPr>
              <a:t>：</a:t>
            </a:r>
            <a:r>
              <a:rPr lang="zh-CN" altLang="zh-CN" sz="1600" b="1" dirty="0" smtClean="0">
                <a:solidFill>
                  <a:schemeClr val="bg1">
                    <a:lumMod val="50000"/>
                  </a:schemeClr>
                </a:solidFill>
              </a:rPr>
              <a:t>三国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题材，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</a:rPr>
              <a:t>SLG (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Sim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</a:rPr>
              <a:t>ulation Game,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模拟游戏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</a:rPr>
              <a:t>)</a:t>
            </a:r>
            <a:r>
              <a:rPr lang="zh-CN" altLang="zh-CN" sz="1600" b="1" dirty="0">
                <a:solidFill>
                  <a:schemeClr val="bg1">
                    <a:lumMod val="50000"/>
                  </a:schemeClr>
                </a:solidFill>
              </a:rPr>
              <a:t>，策略，模拟，经营，战略，回合制，微信小程序，跨平台，简单易上手</a:t>
            </a:r>
            <a:r>
              <a:rPr lang="zh-CN" altLang="zh-CN" b="1" dirty="0" smtClean="0">
                <a:solidFill>
                  <a:schemeClr val="bg1">
                    <a:lumMod val="50000"/>
                  </a:schemeClr>
                </a:solidFill>
              </a:rPr>
              <a:t>。</a:t>
            </a:r>
            <a:endParaRPr lang="zh-CN" altLang="zh-CN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22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11" name="Copyright Notice"/>
          <p:cNvSpPr>
            <a:spLocks/>
          </p:cNvSpPr>
          <p:nvPr/>
        </p:nvSpPr>
        <p:spPr bwMode="auto">
          <a:xfrm>
            <a:off x="4687821" y="249538"/>
            <a:ext cx="3507596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5.7</a:t>
            </a:r>
            <a:r>
              <a:rPr lang="zh-CN" altLang="en-US" sz="36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测试结果</a:t>
            </a:r>
            <a:endParaRPr lang="zh-CN" altLang="en-US" sz="36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160296" y="914480"/>
            <a:ext cx="7322890" cy="76200"/>
            <a:chOff x="2424953" y="1238297"/>
            <a:chExt cx="7322890" cy="76200"/>
          </a:xfrm>
        </p:grpSpPr>
        <p:sp>
          <p:nvSpPr>
            <p:cNvPr id="13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14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15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16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17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0" y="1059178"/>
            <a:ext cx="4122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5.7.1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单元测试测试结果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8677813"/>
              </p:ext>
            </p:extLst>
          </p:nvPr>
        </p:nvGraphicFramePr>
        <p:xfrm>
          <a:off x="3623336" y="1701132"/>
          <a:ext cx="7828495" cy="4526280"/>
        </p:xfrm>
        <a:graphic>
          <a:graphicData uri="http://schemas.openxmlformats.org/drawingml/2006/table">
            <a:tbl>
              <a:tblPr firstRow="1" firstCol="1" bandRow="1"/>
              <a:tblGrid>
                <a:gridCol w="861060"/>
                <a:gridCol w="1961783"/>
                <a:gridCol w="5005652"/>
              </a:tblGrid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模块编号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模块名称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测试结果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新游戏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测试完成，满足设计要求。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读取游戏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测试完成，能正确读取游戏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3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情报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测试完成，满足设计要求。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4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下一回合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测试完成，能正确存档。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5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排行榜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测试完成，满足设计要求。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6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军事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测试完成，能准确进行军事的各项操作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7 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内政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测试完成，能准确进行内政的各项操作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8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谋略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测试完成，能准确进行谋略的各项操作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9</a:t>
                      </a:r>
                      <a:endParaRPr lang="zh-CN" sz="18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人事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测试完成，能准确进行人事的各项操作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114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19" name="文本框 18"/>
          <p:cNvSpPr txBox="1"/>
          <p:nvPr/>
        </p:nvSpPr>
        <p:spPr>
          <a:xfrm>
            <a:off x="0" y="420894"/>
            <a:ext cx="4110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5.7.2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集成测试测试结果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3828374"/>
              </p:ext>
            </p:extLst>
          </p:nvPr>
        </p:nvGraphicFramePr>
        <p:xfrm>
          <a:off x="2281629" y="1396184"/>
          <a:ext cx="9221010" cy="4756312"/>
        </p:xfrm>
        <a:graphic>
          <a:graphicData uri="http://schemas.openxmlformats.org/drawingml/2006/table">
            <a:tbl>
              <a:tblPr firstRow="1" firstCol="1" bandRow="1"/>
              <a:tblGrid>
                <a:gridCol w="746452"/>
                <a:gridCol w="2808696"/>
                <a:gridCol w="5665862"/>
              </a:tblGrid>
              <a:tr h="455284"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编号</a:t>
                      </a: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模块排序</a:t>
                      </a: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测试结果</a:t>
                      </a: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5284"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</a:t>
                      </a:r>
                      <a:endParaRPr lang="zh-CN" sz="12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新游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剧本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势力</a:t>
                      </a: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所有情况下，游戏都可以按照选择的存档位置，剧本和势力开始。</a:t>
                      </a: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63504"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 </a:t>
                      </a:r>
                      <a:endParaRPr lang="zh-CN" sz="12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新游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剧本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势力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军事</a:t>
                      </a: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出征的话赢得一方得到敌方所有资源，输的一方资源减半。</a:t>
                      </a:r>
                    </a:p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输送则输送方减少资源，受益方获得资源。</a:t>
                      </a:r>
                    </a:p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3.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征兵则是增加兵力</a:t>
                      </a: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5862"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3</a:t>
                      </a:r>
                      <a:endParaRPr lang="zh-CN" sz="12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新游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剧本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势力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内政</a:t>
                      </a: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得到军事模块的相应功能</a:t>
                      </a:r>
                    </a:p>
                    <a:p>
                      <a:pPr marL="0" lv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得到人事模块的相应功能</a:t>
                      </a:r>
                    </a:p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得到经济模块的相应功能</a:t>
                      </a: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7614"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4</a:t>
                      </a:r>
                      <a:endParaRPr lang="zh-CN" sz="12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新游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剧本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势力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人事</a:t>
                      </a: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任命则某个武将获得相应的头协。</a:t>
                      </a:r>
                    </a:p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褒奖则相应武将获得相应奖励。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3.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移动则武将离开城池进入其他城池。</a:t>
                      </a:r>
                    </a:p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4.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流放则是民忠低到某个值把相应武将驱逐出城。</a:t>
                      </a:r>
                    </a:p>
                    <a:p>
                      <a:pPr marL="0" indent="127000" algn="ctr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5.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登庸则是民忠达到最大值相应武将进行登基。</a:t>
                      </a:r>
                    </a:p>
                  </a:txBody>
                  <a:tcPr marL="56911" marR="5691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1052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19" name="文本框 18"/>
          <p:cNvSpPr txBox="1"/>
          <p:nvPr/>
        </p:nvSpPr>
        <p:spPr>
          <a:xfrm>
            <a:off x="223852" y="349746"/>
            <a:ext cx="4102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5.7.2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集成测试测试结果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3833698"/>
              </p:ext>
            </p:extLst>
          </p:nvPr>
        </p:nvGraphicFramePr>
        <p:xfrm>
          <a:off x="2668178" y="1141618"/>
          <a:ext cx="8163454" cy="5340769"/>
        </p:xfrm>
        <a:graphic>
          <a:graphicData uri="http://schemas.openxmlformats.org/drawingml/2006/table">
            <a:tbl>
              <a:tblPr firstRow="1" firstCol="1" bandRow="1"/>
              <a:tblGrid>
                <a:gridCol w="767541"/>
                <a:gridCol w="2179082"/>
                <a:gridCol w="5216831"/>
              </a:tblGrid>
              <a:tr h="1782121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5</a:t>
                      </a:r>
                      <a:endParaRPr lang="zh-CN" sz="12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新游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剧本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势力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谋略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所有结果与测试操作的预期结果相同。</a:t>
                      </a:r>
                    </a:p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降低商业则相应势力金钱降低，民忠减少。</a:t>
                      </a:r>
                    </a:p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降低农业则相应粮草减少，民忠减少。</a:t>
                      </a:r>
                    </a:p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3.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离间武将则，武将之间的信任度降低。</a:t>
                      </a:r>
                    </a:p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4.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驱虎吞狼则，制定两城进行战争，并自己取得渔翁之利。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28218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6</a:t>
                      </a:r>
                      <a:endParaRPr lang="zh-CN" sz="12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新游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剧本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势力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情报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所有结果与测试操作的预期结果相同。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显示武将属性等信息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显示城池等信息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显示相应势力等信息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3489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7</a:t>
                      </a:r>
                      <a:endParaRPr lang="zh-CN" sz="12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新游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剧本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势力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下一回合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成功完成</a:t>
                      </a:r>
                      <a:r>
                        <a:rPr lang="en-US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AI</a:t>
                      </a: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行动，回合推演和数据变化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744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8</a:t>
                      </a:r>
                      <a:endParaRPr lang="zh-CN" sz="12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旧游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读取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军事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有正确的存档并读取，打开相对应的游戏记录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744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9</a:t>
                      </a:r>
                      <a:endParaRPr lang="zh-CN" sz="12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旧游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读取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内政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有正确的存档并读取，打开相对应的游戏记录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744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10</a:t>
                      </a:r>
                      <a:endParaRPr lang="zh-CN" sz="12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旧游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读取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人事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有正确的存档并读取，打开相对应的游戏记录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744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11</a:t>
                      </a:r>
                      <a:endParaRPr lang="zh-CN" sz="12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旧游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读取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谋略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有正确的存档并读取，打开相对应的游戏记录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744"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12</a:t>
                      </a:r>
                      <a:endParaRPr lang="zh-CN" sz="12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250"/>
                        </a:spcBef>
                        <a:spcAft>
                          <a:spcPts val="0"/>
                        </a:spcAft>
                      </a:pP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旧游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读取</a:t>
                      </a:r>
                      <a:r>
                        <a:rPr lang="en-US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-</a:t>
                      </a:r>
                      <a:r>
                        <a:rPr lang="zh-CN" sz="12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情报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2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有正确的存档并读取，打开相对应的游戏记录</a:t>
                      </a:r>
                    </a:p>
                  </a:txBody>
                  <a:tcPr marL="54186" marR="5418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787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19" name="文本框 18"/>
          <p:cNvSpPr txBox="1"/>
          <p:nvPr/>
        </p:nvSpPr>
        <p:spPr>
          <a:xfrm>
            <a:off x="81655" y="297695"/>
            <a:ext cx="40117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5.7.3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系统测试测试结果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4540"/>
              </p:ext>
            </p:extLst>
          </p:nvPr>
        </p:nvGraphicFramePr>
        <p:xfrm>
          <a:off x="2306260" y="1384162"/>
          <a:ext cx="6979933" cy="4328160"/>
        </p:xfrm>
        <a:graphic>
          <a:graphicData uri="http://schemas.openxmlformats.org/drawingml/2006/table">
            <a:tbl>
              <a:tblPr firstRow="1" firstCol="1" bandRow="1"/>
              <a:tblGrid>
                <a:gridCol w="1254251"/>
                <a:gridCol w="1760434"/>
                <a:gridCol w="3965248"/>
              </a:tblGrid>
              <a:tr h="0">
                <a:tc>
                  <a:txBody>
                    <a:bodyPr/>
                    <a:lstStyle/>
                    <a:p>
                      <a:pPr indent="2667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测试编号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测试名称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测试结果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2667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</a:t>
                      </a:r>
                      <a:endParaRPr lang="zh-CN" sz="16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功能测试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与确认测试的功能检验相同，各项功能的实现以准确进行。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</a:t>
                      </a:r>
                      <a:endParaRPr lang="zh-CN" sz="16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健壮性测试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网络发生波动时，数据能够存储在本地和云端</a:t>
                      </a:r>
                    </a:p>
                    <a:p>
                      <a:pPr marL="342900" lvl="0" indent="-3429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机器发生卡顿时，能保证数据不出错</a:t>
                      </a:r>
                    </a:p>
                    <a:p>
                      <a:pPr marL="342900" lvl="0" indent="-3429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微信发生闪退等程序问题时，数据能够存储在本地和云端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3</a:t>
                      </a:r>
                      <a:endParaRPr lang="zh-CN" sz="16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恢复测试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每回合自动保存数据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4</a:t>
                      </a:r>
                      <a:endParaRPr lang="zh-CN" sz="16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安全测试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与下方确认测试的安全检验相同。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5</a:t>
                      </a:r>
                      <a:endParaRPr lang="zh-CN" sz="1600" b="1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压力测试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 </a:t>
                      </a:r>
                      <a:endParaRPr lang="zh-CN" sz="16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3317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0388600" y="22845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19" name="文本框 18"/>
          <p:cNvSpPr txBox="1"/>
          <p:nvPr/>
        </p:nvSpPr>
        <p:spPr>
          <a:xfrm>
            <a:off x="192750" y="442973"/>
            <a:ext cx="4071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5.7.4 </a:t>
            </a:r>
            <a:r>
              <a:rPr lang="zh-CN" altLang="en-US" sz="28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确认测试测试结果</a:t>
            </a:r>
            <a:endParaRPr lang="zh-CN" altLang="en-US" sz="28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288753"/>
              </p:ext>
            </p:extLst>
          </p:nvPr>
        </p:nvGraphicFramePr>
        <p:xfrm>
          <a:off x="1842488" y="1635659"/>
          <a:ext cx="8429555" cy="3703320"/>
        </p:xfrm>
        <a:graphic>
          <a:graphicData uri="http://schemas.openxmlformats.org/drawingml/2006/table">
            <a:tbl>
              <a:tblPr firstRow="1" firstCol="1" bandRow="1"/>
              <a:tblGrid>
                <a:gridCol w="900711"/>
                <a:gridCol w="2059537"/>
                <a:gridCol w="5469307"/>
              </a:tblGrid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编号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测试名称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测试结果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</a:t>
                      </a:r>
                      <a:endParaRPr lang="zh-CN" sz="18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功能检验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游戏的功能大致满足用户的需求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</a:t>
                      </a:r>
                      <a:endParaRPr lang="zh-CN" sz="1800" b="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性能检验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游戏的性能用户满意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3</a:t>
                      </a:r>
                      <a:endParaRPr lang="zh-CN" sz="1800" b="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UI</a:t>
                      </a: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游戏的</a:t>
                      </a:r>
                      <a:r>
                        <a:rPr lang="en-US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UI</a:t>
                      </a: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界面用户满意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4</a:t>
                      </a:r>
                      <a:endParaRPr lang="zh-CN" sz="1800" b="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安全性检验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游戏的安全性用户满意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5</a:t>
                      </a:r>
                      <a:endParaRPr lang="zh-CN" sz="1800" b="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兼容性检验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游戏的兼容性用户满意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6</a:t>
                      </a:r>
                      <a:endParaRPr lang="zh-CN" sz="1800" b="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可维护性检验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游戏的可维护性用户满意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7</a:t>
                      </a:r>
                      <a:endParaRPr lang="zh-CN" sz="1800" b="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游戏性校验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游戏的游戏性用户满意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8</a:t>
                      </a:r>
                      <a:endParaRPr lang="zh-CN" sz="1800" b="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软件配置复查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266700" algn="l" defTabSz="1219170" rtl="0" eaLnBrk="1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800" b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自查软件配置的成分齐全，质量符合要求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975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/>
        </p:nvSpPr>
        <p:spPr>
          <a:xfrm flipH="1">
            <a:off x="2870494" y="1857410"/>
            <a:ext cx="77394" cy="77394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108084" y="1844151"/>
            <a:ext cx="1318794" cy="1318794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579697" y="2550304"/>
            <a:ext cx="1350032" cy="1350032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376722" y="1031507"/>
            <a:ext cx="1350032" cy="135003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748624" y="1837300"/>
            <a:ext cx="1350032" cy="1350032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7307488" y="1086063"/>
            <a:ext cx="232304" cy="23230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4212494" y="1261665"/>
            <a:ext cx="277108" cy="277108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 flipH="1">
            <a:off x="3387193" y="2395322"/>
            <a:ext cx="189470" cy="189470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flipH="1">
            <a:off x="3176036" y="1281314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H="1">
            <a:off x="3642221" y="3607857"/>
            <a:ext cx="189470" cy="189470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flipH="1">
            <a:off x="2894610" y="3188976"/>
            <a:ext cx="77394" cy="77394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 flipH="1">
            <a:off x="8474876" y="2549186"/>
            <a:ext cx="189470" cy="189470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flipH="1">
            <a:off x="8404287" y="1401862"/>
            <a:ext cx="77394" cy="77394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flipH="1">
            <a:off x="9069415" y="2318726"/>
            <a:ext cx="77394" cy="77394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flipH="1">
            <a:off x="8031195" y="3588147"/>
            <a:ext cx="189470" cy="189470"/>
          </a:xfrm>
          <a:prstGeom prst="ellipse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H="1">
            <a:off x="9048377" y="3285681"/>
            <a:ext cx="77394" cy="77394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889491" y="2775329"/>
            <a:ext cx="1350032" cy="1350032"/>
          </a:xfrm>
          <a:prstGeom prst="ellipse">
            <a:avLst/>
          </a:prstGeom>
          <a:solidFill>
            <a:srgbClr val="028985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901123" y="1529599"/>
            <a:ext cx="2247442" cy="224744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endParaRPr lang="zh-CN" altLang="en-US" sz="9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440516" y="5501013"/>
            <a:ext cx="7322890" cy="76200"/>
            <a:chOff x="2424953" y="1238297"/>
            <a:chExt cx="7322890" cy="76200"/>
          </a:xfrm>
        </p:grpSpPr>
        <p:sp>
          <p:nvSpPr>
            <p:cNvPr id="3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3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1651345" y="4537663"/>
            <a:ext cx="8800786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6000" b="1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</a:rPr>
              <a:t>项目总结</a:t>
            </a:r>
            <a:endParaRPr lang="zh-CN" altLang="en-US" sz="6000" b="1" dirty="0">
              <a:solidFill>
                <a:srgbClr val="00C3D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5729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019734" y="-96147"/>
            <a:ext cx="2362200" cy="2362200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4184" y="-1485004"/>
            <a:ext cx="2970007" cy="2970007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78137" y="703953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 flipV="1">
            <a:off x="8785411" y="5943918"/>
            <a:ext cx="2362200" cy="2362200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V="1">
            <a:off x="10328461" y="4938078"/>
            <a:ext cx="3124200" cy="3124200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V="1">
            <a:off x="9547411" y="4938078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18"/>
          <p:cNvSpPr>
            <a:spLocks noChangeArrowheads="1"/>
          </p:cNvSpPr>
          <p:nvPr/>
        </p:nvSpPr>
        <p:spPr bwMode="auto">
          <a:xfrm>
            <a:off x="2214781" y="1237992"/>
            <a:ext cx="2705562" cy="707892"/>
          </a:xfrm>
          <a:prstGeom prst="rect">
            <a:avLst/>
          </a:prstGeom>
          <a:noFill/>
          <a:ln w="9525">
            <a:noFill/>
            <a:bevel/>
            <a:headEnd/>
            <a:tailEnd/>
          </a:ln>
        </p:spPr>
        <p:txBody>
          <a:bodyPr wrap="square" lIns="91446" tIns="45723" rIns="91446" bIns="45723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00C3D9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sym typeface="方正兰亭黑_GBK" pitchFamily="2" charset="-122"/>
              </a:rPr>
              <a:t>项目总结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00C3D9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Rectangle 11"/>
          <p:cNvSpPr>
            <a:spLocks noChangeArrowheads="1"/>
          </p:cNvSpPr>
          <p:nvPr/>
        </p:nvSpPr>
        <p:spPr bwMode="auto">
          <a:xfrm>
            <a:off x="1847606" y="2285103"/>
            <a:ext cx="7840771" cy="2843272"/>
          </a:xfrm>
          <a:prstGeom prst="rect">
            <a:avLst/>
          </a:prstGeom>
          <a:noFill/>
          <a:ln w="9525" cap="flat" cmpd="sng">
            <a:noFill/>
            <a:bevel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74" tIns="36287" rIns="72574" bIns="36287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lnSpc>
                <a:spcPct val="150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需求分析</a:t>
            </a:r>
            <a:r>
              <a:rPr lang="zh-CN" altLang="en-US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阶段</a:t>
            </a:r>
            <a:r>
              <a:rPr lang="en-US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: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1.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需求人员分析需求，应该考虑到用户的真实使用场景，如果需求不切合实际，这样会导致过多的需求变更。设计开发人员应该对需求持以怀疑态度，需求三问，问清楚需求来源，问清楚需求内容，问清楚需求使用场景，如果需求人员无法解答，请需求人员找客户找客户，当然这不是针对需求细节，而是一些大方向以及需求要点。</a:t>
            </a:r>
            <a:endParaRPr lang="zh-CN" altLang="en-US" sz="2000" b="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30" name="矩形 5"/>
          <p:cNvSpPr>
            <a:spLocks noChangeArrowheads="1"/>
          </p:cNvSpPr>
          <p:nvPr/>
        </p:nvSpPr>
        <p:spPr bwMode="auto">
          <a:xfrm>
            <a:off x="1744492" y="2039752"/>
            <a:ext cx="8047000" cy="3836613"/>
          </a:xfrm>
          <a:prstGeom prst="rect">
            <a:avLst/>
          </a:prstGeom>
          <a:noFill/>
          <a:ln w="19050">
            <a:solidFill>
              <a:srgbClr val="00C3D9"/>
            </a:solidFill>
            <a:bevel/>
            <a:headEnd/>
            <a:tailEnd/>
          </a:ln>
        </p:spPr>
        <p:txBody>
          <a:bodyPr lIns="68589" tIns="34295" rIns="68589" bIns="34295"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388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019734" y="-96147"/>
            <a:ext cx="2362200" cy="2362200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4184" y="-1485004"/>
            <a:ext cx="2970007" cy="2970007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78137" y="703953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 flipV="1">
            <a:off x="8785411" y="5943918"/>
            <a:ext cx="2362200" cy="2362200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V="1">
            <a:off x="10328461" y="4938078"/>
            <a:ext cx="3124200" cy="3124200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V="1">
            <a:off x="9547411" y="4938078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18"/>
          <p:cNvSpPr>
            <a:spLocks noChangeArrowheads="1"/>
          </p:cNvSpPr>
          <p:nvPr/>
        </p:nvSpPr>
        <p:spPr bwMode="auto">
          <a:xfrm>
            <a:off x="3997688" y="120392"/>
            <a:ext cx="2705562" cy="707892"/>
          </a:xfrm>
          <a:prstGeom prst="rect">
            <a:avLst/>
          </a:prstGeom>
          <a:noFill/>
          <a:ln w="9525">
            <a:noFill/>
            <a:bevel/>
            <a:headEnd/>
            <a:tailEnd/>
          </a:ln>
        </p:spPr>
        <p:txBody>
          <a:bodyPr wrap="square" lIns="91446" tIns="45723" rIns="91446" bIns="45723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00C3D9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sym typeface="方正兰亭黑_GBK" pitchFamily="2" charset="-122"/>
              </a:rPr>
              <a:t>项目总结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00C3D9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Rectangle 11"/>
          <p:cNvSpPr>
            <a:spLocks noChangeArrowheads="1"/>
          </p:cNvSpPr>
          <p:nvPr/>
        </p:nvSpPr>
        <p:spPr bwMode="auto">
          <a:xfrm>
            <a:off x="2559975" y="994539"/>
            <a:ext cx="8930061" cy="4228266"/>
          </a:xfrm>
          <a:prstGeom prst="rect">
            <a:avLst/>
          </a:prstGeom>
          <a:noFill/>
          <a:ln w="9525" cap="flat" cmpd="sng">
            <a:noFill/>
            <a:bevel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74" tIns="36287" rIns="72574" bIns="36287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lnSpc>
                <a:spcPct val="150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设计阶段</a:t>
            </a:r>
            <a:r>
              <a:rPr lang="en-US" altLang="zh-CN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: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1.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设计分为数据库设计和功能详细设计，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数据库设计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为了让每个人能会设计数据库，所以需要开发设计自己模块，但是开发自己设计的怎么样，谁都不知道，有些可能开发过程中暴露出来，有的甚至到项目后期或项目上线，后续数据库更改引发的工作量和问题都是很多。所以为了设计好数据库，首先要遵循数据库设计规范，其次有公共模块和同组其他人员去审核</a:t>
            </a:r>
            <a:r>
              <a:rPr lang="en-US" altLang="zh-CN" sz="2000" dirty="0" err="1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db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设计，审核有明显问题，就得去更改，保证数据库设计尽量完整、稳定，后续尽可能不出现大的改动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</a:t>
            </a:r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.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功能详细设计：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首先功能设计开发自己有个设计蓝图和需求理解，这个需要和设计对需求人员进行反串讲，避免出现需求背离现象。详细功能设计完成后需要交给用户审核。</a:t>
            </a:r>
          </a:p>
        </p:txBody>
      </p:sp>
    </p:spTree>
    <p:extLst>
      <p:ext uri="{BB962C8B-B14F-4D97-AF65-F5344CB8AC3E}">
        <p14:creationId xmlns:p14="http://schemas.microsoft.com/office/powerpoint/2010/main" val="1261593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18"/>
          <p:cNvSpPr>
            <a:spLocks noChangeArrowheads="1"/>
          </p:cNvSpPr>
          <p:nvPr/>
        </p:nvSpPr>
        <p:spPr bwMode="auto">
          <a:xfrm>
            <a:off x="3997688" y="120392"/>
            <a:ext cx="2705562" cy="707892"/>
          </a:xfrm>
          <a:prstGeom prst="rect">
            <a:avLst/>
          </a:prstGeom>
          <a:noFill/>
          <a:ln w="9525">
            <a:noFill/>
            <a:bevel/>
            <a:headEnd/>
            <a:tailEnd/>
          </a:ln>
        </p:spPr>
        <p:txBody>
          <a:bodyPr wrap="square" lIns="91446" tIns="45723" rIns="91446" bIns="45723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00C3D9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sym typeface="方正兰亭黑_GBK" pitchFamily="2" charset="-122"/>
              </a:rPr>
              <a:t>项目总结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00C3D9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Rectangle 11"/>
          <p:cNvSpPr>
            <a:spLocks noChangeArrowheads="1"/>
          </p:cNvSpPr>
          <p:nvPr/>
        </p:nvSpPr>
        <p:spPr bwMode="auto">
          <a:xfrm>
            <a:off x="263800" y="828284"/>
            <a:ext cx="10945423" cy="5613261"/>
          </a:xfrm>
          <a:prstGeom prst="rect">
            <a:avLst/>
          </a:prstGeom>
          <a:noFill/>
          <a:ln w="9525" cap="flat" cmpd="sng">
            <a:noFill/>
            <a:bevel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74" tIns="36287" rIns="72574" bIns="36287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lnSpc>
                <a:spcPct val="150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开发</a:t>
            </a:r>
            <a:r>
              <a:rPr lang="zh-CN" altLang="en-US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阶段：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1.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这个阶段存在问题是最多的，一千个人眼中有一千个哈姆雷特，每个人实现代码的方式和思想都是不一样的。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先说代码规范，代码的缩进方式、和对齐方式没有一个统一的格式，导致代码结构层次不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清晰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3.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有的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java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、</a:t>
            </a:r>
            <a:r>
              <a:rPr lang="en-US" altLang="zh-CN" sz="2000" dirty="0" err="1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js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代码全篇没有一行注释，自己写的代码不光是给自己看的，其他人也会看，就算自己看懂，时间长了也不知道写的什么鬼。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4.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还有类似于超长方法的，一个方法随便几百行代码（再加上没有注释），出了问题很难定位，让阅读者很难理解。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5.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代码模块缺乏提取共性意识，有的地方每增加或者改动一个小点，都会增加一大块代码块，最终会导致整个业务类或者脚本过度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复杂，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给后期维护和修改带来不少困难。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6.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还有一点，实现功能不要为了实现而实现，要求要做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1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你就做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1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，殊不知根本不符合需求。要想着这个功能是怎么来的，这个功能要解决什么问题，要实现举一反三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9235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019734" y="-96147"/>
            <a:ext cx="2362200" cy="2362200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4184" y="-1485004"/>
            <a:ext cx="2970007" cy="2970007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78137" y="703953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 flipV="1">
            <a:off x="8785411" y="5943918"/>
            <a:ext cx="2362200" cy="2362200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V="1">
            <a:off x="10328461" y="4938078"/>
            <a:ext cx="3124200" cy="3124200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V="1">
            <a:off x="9547411" y="4938078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18"/>
          <p:cNvSpPr>
            <a:spLocks noChangeArrowheads="1"/>
          </p:cNvSpPr>
          <p:nvPr/>
        </p:nvSpPr>
        <p:spPr bwMode="auto">
          <a:xfrm>
            <a:off x="3997688" y="120392"/>
            <a:ext cx="2705562" cy="707892"/>
          </a:xfrm>
          <a:prstGeom prst="rect">
            <a:avLst/>
          </a:prstGeom>
          <a:noFill/>
          <a:ln w="9525">
            <a:noFill/>
            <a:bevel/>
            <a:headEnd/>
            <a:tailEnd/>
          </a:ln>
        </p:spPr>
        <p:txBody>
          <a:bodyPr wrap="square" lIns="91446" tIns="45723" rIns="91446" bIns="45723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00C3D9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sym typeface="方正兰亭黑_GBK" pitchFamily="2" charset="-122"/>
              </a:rPr>
              <a:t>项目总结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00C3D9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Rectangle 11"/>
          <p:cNvSpPr>
            <a:spLocks noChangeArrowheads="1"/>
          </p:cNvSpPr>
          <p:nvPr/>
        </p:nvSpPr>
        <p:spPr bwMode="auto">
          <a:xfrm>
            <a:off x="2598855" y="1084953"/>
            <a:ext cx="8930061" cy="5151596"/>
          </a:xfrm>
          <a:prstGeom prst="rect">
            <a:avLst/>
          </a:prstGeom>
          <a:noFill/>
          <a:ln w="9525" cap="flat" cmpd="sng">
            <a:noFill/>
            <a:bevel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74" tIns="36287" rIns="72574" bIns="36287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lnSpc>
                <a:spcPct val="150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测试阶段</a:t>
            </a:r>
            <a:r>
              <a:rPr lang="zh-CN" altLang="en-US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：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1.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测试人员应该尽可能多的覆盖测试用例，不能为了测试功能而测试，举一反三去测试，考虑正常情况外，一定要考虑异常情况。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测试提问题时，一些模棱两可的问题，有些自身感觉是问题，开发说不是，那就找需求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或者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用户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不能开发说不是问题就不是问题。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3.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测试尽可能的将测试环境模拟正式环境，有些能做到的就做到，做不到的就申请，或者从现场导出数据，将测试环境当成正式环境使用。总之为了尽可能早的将问题暴露出来。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4.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测试环境不符合正式环境要求的，尽可能找开发模拟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，将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测试流程的终端和调试现场紧密结合起来。</a:t>
            </a:r>
          </a:p>
          <a:p>
            <a:pPr eaLnBrk="0" hangingPunct="0">
              <a:lnSpc>
                <a:spcPct val="150000"/>
              </a:lnSpc>
            </a:pP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065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4638801" y="550663"/>
            <a:ext cx="3646002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</a:t>
            </a:r>
            <a:r>
              <a:rPr lang="zh-CN" altLang="en-US" sz="36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</a:t>
            </a:r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性分析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424953" y="1265191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97" name="Rectangle 19"/>
          <p:cNvSpPr/>
          <p:nvPr/>
        </p:nvSpPr>
        <p:spPr>
          <a:xfrm>
            <a:off x="2840644" y="1741247"/>
            <a:ext cx="724231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①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技术上</a:t>
            </a:r>
          </a:p>
          <a:p>
            <a:r>
              <a:rPr lang="en-US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1.2D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回合制策略类游戏技术上较为容易实现。</a:t>
            </a:r>
          </a:p>
          <a:p>
            <a:r>
              <a:rPr lang="en-US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2.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同一题材的游戏众多</a:t>
            </a:r>
            <a:r>
              <a:rPr lang="en-US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,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方便借鉴其中的精华。</a:t>
            </a:r>
          </a:p>
          <a:p>
            <a:r>
              <a:rPr lang="en-US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3.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使用游戏引擎可以大大提高开发的效率</a:t>
            </a:r>
          </a:p>
          <a:p>
            <a:r>
              <a:rPr lang="en-US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 </a:t>
            </a:r>
            <a:endParaRPr lang="zh-CN" altLang="zh-CN" sz="2400" b="1" dirty="0">
              <a:solidFill>
                <a:srgbClr val="FFFFFF">
                  <a:lumMod val="50000"/>
                </a:srgbClr>
              </a:solidFill>
              <a:latin typeface="Open Sans" pitchFamily="34" charset="0"/>
              <a:cs typeface="Calibri" pitchFamily="34" charset="0"/>
            </a:endParaRPr>
          </a:p>
          <a:p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②经济上：</a:t>
            </a:r>
          </a:p>
          <a:p>
            <a:r>
              <a:rPr lang="en-US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1.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免费开源的游戏引擎（</a:t>
            </a:r>
            <a:r>
              <a:rPr lang="en-US" altLang="zh-CN" sz="2400" b="1" dirty="0" err="1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Layabox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）</a:t>
            </a:r>
          </a:p>
          <a:p>
            <a:r>
              <a:rPr lang="en-US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2.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租借便宜的云服务器不是大问题。</a:t>
            </a:r>
          </a:p>
          <a:p>
            <a:r>
              <a:rPr lang="en-US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 </a:t>
            </a:r>
            <a:endParaRPr lang="zh-CN" altLang="zh-CN" sz="2400" b="1" dirty="0">
              <a:solidFill>
                <a:srgbClr val="FFFFFF">
                  <a:lumMod val="50000"/>
                </a:srgbClr>
              </a:solidFill>
              <a:latin typeface="Open Sans" pitchFamily="34" charset="0"/>
              <a:cs typeface="Calibri" pitchFamily="34" charset="0"/>
            </a:endParaRPr>
          </a:p>
          <a:p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③操作上：</a:t>
            </a:r>
          </a:p>
          <a:p>
            <a:r>
              <a:rPr lang="en-US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PC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和微信小程序都是简单易懂的操作</a:t>
            </a:r>
          </a:p>
          <a:p>
            <a:pPr lvl="0"/>
            <a:endParaRPr lang="en-US" altLang="zh-CN" sz="1600" b="1" dirty="0">
              <a:solidFill>
                <a:srgbClr val="FFFFFF">
                  <a:lumMod val="50000"/>
                </a:srgbClr>
              </a:solidFill>
              <a:latin typeface="Open Sans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114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019734" y="-96147"/>
            <a:ext cx="2362200" cy="2362200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4184" y="-1485004"/>
            <a:ext cx="2970007" cy="2970007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78137" y="703953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 flipV="1">
            <a:off x="8785411" y="5943918"/>
            <a:ext cx="2362200" cy="2362200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V="1">
            <a:off x="10328461" y="4938078"/>
            <a:ext cx="3124200" cy="3124200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V="1">
            <a:off x="9547411" y="4938078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18"/>
          <p:cNvSpPr>
            <a:spLocks noChangeArrowheads="1"/>
          </p:cNvSpPr>
          <p:nvPr/>
        </p:nvSpPr>
        <p:spPr bwMode="auto">
          <a:xfrm>
            <a:off x="3997688" y="120392"/>
            <a:ext cx="2705562" cy="707892"/>
          </a:xfrm>
          <a:prstGeom prst="rect">
            <a:avLst/>
          </a:prstGeom>
          <a:noFill/>
          <a:ln w="9525">
            <a:noFill/>
            <a:bevel/>
            <a:headEnd/>
            <a:tailEnd/>
          </a:ln>
        </p:spPr>
        <p:txBody>
          <a:bodyPr wrap="square" lIns="91446" tIns="45723" rIns="91446" bIns="45723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00C3D9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sym typeface="方正兰亭黑_GBK" pitchFamily="2" charset="-122"/>
              </a:rPr>
              <a:t>项目总结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00C3D9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Rectangle 11"/>
          <p:cNvSpPr>
            <a:spLocks noChangeArrowheads="1"/>
          </p:cNvSpPr>
          <p:nvPr/>
        </p:nvSpPr>
        <p:spPr bwMode="auto">
          <a:xfrm>
            <a:off x="2436384" y="1214262"/>
            <a:ext cx="8930061" cy="3304937"/>
          </a:xfrm>
          <a:prstGeom prst="rect">
            <a:avLst/>
          </a:prstGeom>
          <a:noFill/>
          <a:ln w="9525" cap="flat" cmpd="sng">
            <a:noFill/>
            <a:bevel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74" tIns="36287" rIns="72574" bIns="36287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lnSpc>
                <a:spcPct val="150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上线</a:t>
            </a:r>
            <a:r>
              <a:rPr lang="zh-CN" altLang="en-US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前：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1.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系统以及功能是做给用户的，对开发测试而言 ，用户就是需求人员。一定要得到需求人员的认可才可以上线，所以就需要需求人员将所有功能和流程全部走完，确保所做的东西是客户需要的。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鉴于开发人员和需求人员代沟比较大，需求人员一定要理解开发人员实现想法，请需求人员一定要有耐心去走完全流程，一些小的问题先记下来，可以不用立刻改，类似于流程或者阻塞问题必须改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5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019734" y="-96147"/>
            <a:ext cx="2362200" cy="2362200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4184" y="-1485004"/>
            <a:ext cx="2970007" cy="2970007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78137" y="703953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 flipV="1">
            <a:off x="8785411" y="5943918"/>
            <a:ext cx="2362200" cy="2362200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V="1">
            <a:off x="10328461" y="4938078"/>
            <a:ext cx="3124200" cy="3124200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V="1">
            <a:off x="9547411" y="4938078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18"/>
          <p:cNvSpPr>
            <a:spLocks noChangeArrowheads="1"/>
          </p:cNvSpPr>
          <p:nvPr/>
        </p:nvSpPr>
        <p:spPr bwMode="auto">
          <a:xfrm>
            <a:off x="3997688" y="120392"/>
            <a:ext cx="2705562" cy="707892"/>
          </a:xfrm>
          <a:prstGeom prst="rect">
            <a:avLst/>
          </a:prstGeom>
          <a:noFill/>
          <a:ln w="9525">
            <a:noFill/>
            <a:bevel/>
            <a:headEnd/>
            <a:tailEnd/>
          </a:ln>
        </p:spPr>
        <p:txBody>
          <a:bodyPr wrap="square" lIns="91446" tIns="45723" rIns="91446" bIns="45723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00C3D9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sym typeface="方正兰亭黑_GBK" pitchFamily="2" charset="-122"/>
              </a:rPr>
              <a:t>项目总结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00C3D9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Rectangle 11"/>
          <p:cNvSpPr>
            <a:spLocks noChangeArrowheads="1"/>
          </p:cNvSpPr>
          <p:nvPr/>
        </p:nvSpPr>
        <p:spPr bwMode="auto">
          <a:xfrm>
            <a:off x="2340237" y="1485003"/>
            <a:ext cx="8930061" cy="3766601"/>
          </a:xfrm>
          <a:prstGeom prst="rect">
            <a:avLst/>
          </a:prstGeom>
          <a:noFill/>
          <a:ln w="9525" cap="flat" cmpd="sng">
            <a:noFill/>
            <a:bevel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74" tIns="36287" rIns="72574" bIns="36287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lnSpc>
                <a:spcPct val="150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上线</a:t>
            </a:r>
            <a:r>
              <a:rPr lang="zh-CN" altLang="en-US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运行时：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1.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现场人员一定要分清楚哪些是紧急问题、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bug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、优化、新需求等，这样会给开发人员留给更多时间解决紧急问题，处理问题有个优先级。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现场人员一定遇到问题不要谎，是问题就接反馈，不是问题新需求就一定不要接。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3.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对于客户现场反馈的问题，不能用开发的方式回答用户，尽可能贴近用户的想法满足用户，或者让用户等待立刻修复，或者说用户操作失误。给用户提示一个正确的思路。</a:t>
            </a:r>
          </a:p>
        </p:txBody>
      </p:sp>
    </p:spTree>
    <p:extLst>
      <p:ext uri="{BB962C8B-B14F-4D97-AF65-F5344CB8AC3E}">
        <p14:creationId xmlns:p14="http://schemas.microsoft.com/office/powerpoint/2010/main" val="104673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48576" y="331356"/>
            <a:ext cx="3386019" cy="746325"/>
            <a:chOff x="3879320" y="484463"/>
            <a:chExt cx="3386019" cy="746325"/>
          </a:xfrm>
        </p:grpSpPr>
        <p:sp>
          <p:nvSpPr>
            <p:cNvPr id="2" name="椭圆 1"/>
            <p:cNvSpPr/>
            <p:nvPr/>
          </p:nvSpPr>
          <p:spPr>
            <a:xfrm>
              <a:off x="3879320" y="484463"/>
              <a:ext cx="710452" cy="710452"/>
            </a:xfrm>
            <a:prstGeom prst="ellipse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" name="Copyright Notice"/>
            <p:cNvSpPr>
              <a:spLocks/>
            </p:cNvSpPr>
            <p:nvPr/>
          </p:nvSpPr>
          <p:spPr bwMode="auto">
            <a:xfrm>
              <a:off x="4636439" y="549802"/>
              <a:ext cx="2628900" cy="680986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4000" b="1" cap="small" dirty="0" smtClean="0">
                  <a:solidFill>
                    <a:srgbClr val="00C3D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参考文献</a:t>
              </a:r>
              <a:endParaRPr lang="en-US" sz="40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31251" y="1266581"/>
            <a:ext cx="7322890" cy="76200"/>
            <a:chOff x="2424953" y="1238297"/>
            <a:chExt cx="7322890" cy="76200"/>
          </a:xfrm>
        </p:grpSpPr>
        <p:sp>
          <p:nvSpPr>
            <p:cNvPr id="5" name="Rectangle 13"/>
            <p:cNvSpPr/>
            <p:nvPr/>
          </p:nvSpPr>
          <p:spPr>
            <a:xfrm>
              <a:off x="2424953" y="1238297"/>
              <a:ext cx="1463040" cy="76200"/>
            </a:xfrm>
            <a:prstGeom prst="rect">
              <a:avLst/>
            </a:prstGeom>
            <a:solidFill>
              <a:srgbClr val="00C3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6" name="Rectangle 14"/>
            <p:cNvSpPr/>
            <p:nvPr/>
          </p:nvSpPr>
          <p:spPr>
            <a:xfrm>
              <a:off x="8284803" y="1238297"/>
              <a:ext cx="1463040" cy="76200"/>
            </a:xfrm>
            <a:prstGeom prst="rect">
              <a:avLst/>
            </a:prstGeom>
            <a:solidFill>
              <a:srgbClr val="E94E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7" name="Rectangle 15"/>
            <p:cNvSpPr/>
            <p:nvPr/>
          </p:nvSpPr>
          <p:spPr>
            <a:xfrm>
              <a:off x="5351033" y="1238297"/>
              <a:ext cx="1463040" cy="76200"/>
            </a:xfrm>
            <a:prstGeom prst="rect">
              <a:avLst/>
            </a:prstGeom>
            <a:solidFill>
              <a:srgbClr val="0289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6814073" y="1238297"/>
              <a:ext cx="1463040" cy="76200"/>
            </a:xfrm>
            <a:prstGeom prst="rect">
              <a:avLst/>
            </a:prstGeom>
            <a:solidFill>
              <a:srgbClr val="F3C3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3887993" y="1238297"/>
              <a:ext cx="1463040" cy="76200"/>
            </a:xfrm>
            <a:prstGeom prst="rect">
              <a:avLst/>
            </a:prstGeom>
            <a:solidFill>
              <a:srgbClr val="DE6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/>
                <a:ea typeface="+mn-ea"/>
                <a:cs typeface="+mn-cs"/>
              </a:endParaRPr>
            </a:p>
          </p:txBody>
        </p:sp>
      </p:grpSp>
      <p:sp>
        <p:nvSpPr>
          <p:cNvPr id="23" name="Rectangle 42"/>
          <p:cNvSpPr/>
          <p:nvPr/>
        </p:nvSpPr>
        <p:spPr>
          <a:xfrm flipH="1">
            <a:off x="1202399" y="2446316"/>
            <a:ext cx="6514452" cy="244187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33" tIns="0" rIns="91433" bIns="0" rtlCol="0" anchor="t"/>
          <a:lstStyle/>
          <a:p>
            <a:pPr lvl="0">
              <a:defRPr/>
            </a:pPr>
            <a:endParaRPr lang="zh-CN" altLang="en-US" sz="1400" kern="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80218" y="2145343"/>
            <a:ext cx="9494376" cy="30726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>
              <a:spcBef>
                <a:spcPts val="600"/>
              </a:spcBef>
              <a:spcAft>
                <a:spcPts val="600"/>
              </a:spcAft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[1]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聂明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游戏开发导论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[M].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西安电子科技大学出版社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2009.</a:t>
            </a:r>
          </a:p>
          <a:p>
            <a:pPr indent="304800">
              <a:spcBef>
                <a:spcPts val="600"/>
              </a:spcBef>
              <a:spcAft>
                <a:spcPts val="600"/>
              </a:spcAft>
            </a:pPr>
            <a:endParaRPr lang="zh-CN" altLang="zh-CN" kern="100" dirty="0"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>
              <a:spcBef>
                <a:spcPts val="780"/>
              </a:spcBef>
              <a:spcAft>
                <a:spcPts val="780"/>
              </a:spcAft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[2]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张海藩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软件工程导论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[M].</a:t>
            </a:r>
            <a:r>
              <a:rPr lang="zh-CN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清华大学出版社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,1996:1-73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.</a:t>
            </a:r>
          </a:p>
          <a:p>
            <a:pPr indent="304800">
              <a:spcBef>
                <a:spcPts val="780"/>
              </a:spcBef>
              <a:spcAft>
                <a:spcPts val="780"/>
              </a:spcAft>
            </a:pP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indent="304800">
              <a:spcBef>
                <a:spcPts val="780"/>
              </a:spcBef>
              <a:spcAft>
                <a:spcPts val="780"/>
              </a:spcAft>
            </a:pP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[3]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雷磊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微信小程序开发入门与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实践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清华大学出版社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,2017.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indent="304800">
              <a:spcBef>
                <a:spcPts val="780"/>
              </a:spcBef>
              <a:spcAft>
                <a:spcPts val="780"/>
              </a:spcAft>
            </a:pPr>
            <a:endParaRPr lang="zh-CN" altLang="zh-CN" kern="100" dirty="0">
              <a:latin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2353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019734" y="-96147"/>
            <a:ext cx="2362200" cy="2362200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4184" y="-1485004"/>
            <a:ext cx="2970007" cy="2970007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78137" y="703953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 flipV="1">
            <a:off x="8785411" y="5943918"/>
            <a:ext cx="2362200" cy="2362200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V="1">
            <a:off x="10328461" y="4938078"/>
            <a:ext cx="3124200" cy="3124200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V="1">
            <a:off x="9547411" y="4938078"/>
            <a:ext cx="1562100" cy="1562100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18"/>
          <p:cNvSpPr>
            <a:spLocks noChangeArrowheads="1"/>
          </p:cNvSpPr>
          <p:nvPr/>
        </p:nvSpPr>
        <p:spPr bwMode="auto">
          <a:xfrm>
            <a:off x="1650100" y="1204254"/>
            <a:ext cx="5456093" cy="707892"/>
          </a:xfrm>
          <a:prstGeom prst="rect">
            <a:avLst/>
          </a:prstGeom>
          <a:noFill/>
          <a:ln w="9525">
            <a:noFill/>
            <a:bevel/>
            <a:headEnd/>
            <a:tailEnd/>
          </a:ln>
        </p:spPr>
        <p:txBody>
          <a:bodyPr wrap="square" lIns="91446" tIns="45723" rIns="91446" bIns="45723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b="1" kern="0" noProof="0" dirty="0" smtClean="0">
                <a:solidFill>
                  <a:srgbClr val="00C3D9"/>
                </a:solidFill>
                <a:latin typeface="微软雅黑" pitchFamily="34" charset="-122"/>
                <a:ea typeface="微软雅黑" pitchFamily="34" charset="-122"/>
                <a:sym typeface="方正兰亭黑_GBK" pitchFamily="2" charset="-122"/>
              </a:rPr>
              <a:t>小组分工及评价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00C3D9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Rectangle 11"/>
          <p:cNvSpPr>
            <a:spLocks noChangeArrowheads="1"/>
          </p:cNvSpPr>
          <p:nvPr/>
        </p:nvSpPr>
        <p:spPr bwMode="auto">
          <a:xfrm>
            <a:off x="2514811" y="2266053"/>
            <a:ext cx="7102106" cy="2843272"/>
          </a:xfrm>
          <a:prstGeom prst="rect">
            <a:avLst/>
          </a:prstGeom>
          <a:noFill/>
          <a:ln w="9525" cap="flat" cmpd="sng">
            <a:noFill/>
            <a:bevel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74" tIns="36287" rIns="72574" bIns="36287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1500"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lnSpc>
                <a:spcPct val="150000"/>
              </a:lnSpc>
            </a:pPr>
            <a:r>
              <a:rPr lang="zh-CN" altLang="en-US" sz="2400" b="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王华怿：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资料查找，文档更新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	93</a:t>
            </a:r>
            <a:endParaRPr lang="en-US" altLang="zh-CN" sz="2400" b="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0" hangingPunct="0">
              <a:lnSpc>
                <a:spcPct val="150000"/>
              </a:lnSpc>
            </a:pPr>
            <a:endParaRPr lang="en-US" altLang="zh-CN" sz="2400" b="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zh-CN" altLang="en-US" sz="2400" b="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吴帅毅：</a:t>
            </a:r>
            <a:r>
              <a:rPr lang="en-US" altLang="zh-CN" sz="2400" b="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PPT</a:t>
            </a:r>
            <a:r>
              <a:rPr lang="zh-CN" altLang="en-US" sz="2400" b="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制作，文档更新</a:t>
            </a:r>
            <a:r>
              <a:rPr lang="en-US" altLang="zh-CN" sz="2400" b="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	91</a:t>
            </a:r>
            <a:r>
              <a:rPr lang="zh-CN" altLang="en-US" sz="2400" b="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  </a:t>
            </a:r>
            <a:endParaRPr lang="en-US" altLang="zh-CN" sz="2400" b="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0" hangingPunct="0">
              <a:lnSpc>
                <a:spcPct val="150000"/>
              </a:lnSpc>
            </a:pPr>
            <a:endParaRPr lang="en-US" altLang="zh-CN" sz="2400" b="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王仕杰：资料查找，上去答辩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	90</a:t>
            </a:r>
            <a:endParaRPr lang="zh-CN" altLang="en-US" sz="2400" b="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30" name="矩形 5"/>
          <p:cNvSpPr>
            <a:spLocks noChangeArrowheads="1"/>
          </p:cNvSpPr>
          <p:nvPr/>
        </p:nvSpPr>
        <p:spPr bwMode="auto">
          <a:xfrm>
            <a:off x="1744492" y="2039752"/>
            <a:ext cx="8047000" cy="3836613"/>
          </a:xfrm>
          <a:prstGeom prst="rect">
            <a:avLst/>
          </a:prstGeom>
          <a:noFill/>
          <a:ln w="19050">
            <a:solidFill>
              <a:srgbClr val="00C3D9"/>
            </a:solidFill>
            <a:bevel/>
            <a:headEnd/>
            <a:tailEnd/>
          </a:ln>
        </p:spPr>
        <p:txBody>
          <a:bodyPr lIns="68589" tIns="34295" rIns="68589" bIns="34295"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24943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6" presetClass="entr" presetSubtype="3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00"/>
                            </p:stCondLst>
                            <p:childTnLst>
                              <p:par>
                                <p:cTn id="4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10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00"/>
                            </p:stCondLst>
                            <p:childTnLst>
                              <p:par>
                                <p:cTn id="4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10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00"/>
                            </p:stCondLst>
                            <p:childTnLst>
                              <p:par>
                                <p:cTn id="5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1000"/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  <p:bldP spid="20" grpId="0" animBg="1"/>
      <p:bldP spid="26" grpId="0" animBg="1"/>
      <p:bldP spid="27" grpId="0"/>
      <p:bldP spid="30" grpId="0" bldLvl="0" animBg="1" autoUpdateAnimBg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椭圆 52"/>
          <p:cNvSpPr/>
          <p:nvPr/>
        </p:nvSpPr>
        <p:spPr>
          <a:xfrm>
            <a:off x="4226580" y="2022264"/>
            <a:ext cx="1875836" cy="1875836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5837697" y="2326722"/>
            <a:ext cx="1875836" cy="1875836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3158039" y="2165579"/>
            <a:ext cx="1920268" cy="1920268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endParaRPr lang="zh-CN" altLang="en-US" sz="8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4608300" y="1470975"/>
            <a:ext cx="1920268" cy="1920268"/>
          </a:xfrm>
          <a:prstGeom prst="ellipse">
            <a:avLst/>
          </a:prstGeom>
          <a:solidFill>
            <a:srgbClr val="028985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endParaRPr lang="zh-CN" altLang="en-US" sz="8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696385" y="2718707"/>
            <a:ext cx="1920268" cy="1920268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观</a:t>
            </a:r>
            <a:endParaRPr lang="zh-CN" altLang="en-US" sz="8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7082671" y="1939755"/>
            <a:ext cx="1920268" cy="1920268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  <a:endParaRPr lang="zh-CN" altLang="en-US" sz="8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7302079" y="1368566"/>
            <a:ext cx="330428" cy="330428"/>
          </a:xfrm>
          <a:prstGeom prst="ellipse">
            <a:avLst/>
          </a:prstGeom>
          <a:solidFill>
            <a:srgbClr val="4CC7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7359400" y="4600898"/>
            <a:ext cx="546214" cy="546214"/>
          </a:xfrm>
          <a:prstGeom prst="ellipse">
            <a:avLst/>
          </a:prstGeom>
          <a:solidFill>
            <a:srgbClr val="01D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3776548" y="1399079"/>
            <a:ext cx="394156" cy="394156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4787437" y="4383597"/>
            <a:ext cx="432256" cy="432256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>
            <a:off x="2598770" y="2400341"/>
            <a:ext cx="228245" cy="228245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flipH="1">
            <a:off x="2279270" y="1533258"/>
            <a:ext cx="93232" cy="93232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flipH="1">
            <a:off x="1751750" y="2286015"/>
            <a:ext cx="93232" cy="93232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3391072" y="4244176"/>
            <a:ext cx="394156" cy="394156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flipH="1">
            <a:off x="2450874" y="3799595"/>
            <a:ext cx="228245" cy="228245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flipH="1">
            <a:off x="1646086" y="3254951"/>
            <a:ext cx="93232" cy="93232"/>
          </a:xfrm>
          <a:prstGeom prst="ellipse">
            <a:avLst/>
          </a:prstGeom>
          <a:solidFill>
            <a:srgbClr val="01D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flipH="1">
            <a:off x="1892926" y="4401131"/>
            <a:ext cx="93232" cy="93232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flipH="1">
            <a:off x="9482336" y="2766377"/>
            <a:ext cx="228245" cy="228245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flipH="1">
            <a:off x="9599880" y="1609791"/>
            <a:ext cx="93232" cy="93232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flipH="1">
            <a:off x="10265008" y="2526655"/>
            <a:ext cx="93232" cy="93232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8663692" y="4383597"/>
            <a:ext cx="394156" cy="394156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flipH="1">
            <a:off x="9404790" y="3749729"/>
            <a:ext cx="228245" cy="228245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flipH="1">
            <a:off x="10432228" y="3466716"/>
            <a:ext cx="93232" cy="93232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flipH="1">
            <a:off x="10053327" y="4319568"/>
            <a:ext cx="128180" cy="128180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311965" y="5190806"/>
            <a:ext cx="6092825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指导老师：</a:t>
            </a:r>
            <a:r>
              <a:rPr lang="zh-CN" altLang="en-US" sz="4000" dirty="0">
                <a:solidFill>
                  <a:srgbClr val="FF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杨枨</a:t>
            </a:r>
          </a:p>
          <a:p>
            <a:r>
              <a:rPr lang="zh-CN" altLang="en-US" sz="4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答辩</a:t>
            </a:r>
            <a:r>
              <a: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小组：</a:t>
            </a:r>
            <a:r>
              <a:rPr lang="en-US" altLang="zh-CN" sz="4000" dirty="0">
                <a:solidFill>
                  <a:srgbClr val="FF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G-16</a:t>
            </a:r>
            <a:r>
              <a:rPr lang="zh-CN" altLang="en-US" sz="4000" dirty="0">
                <a:solidFill>
                  <a:srgbClr val="FF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小组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832708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226548" y="168992"/>
            <a:ext cx="4396810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/>
              <a:t> </a:t>
            </a:r>
            <a:r>
              <a:rPr lang="zh-CN" altLang="zh-CN" sz="36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处理流程和数据流程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5935" y="848411"/>
            <a:ext cx="5273497" cy="601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36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>
            <a:spLocks/>
          </p:cNvSpPr>
          <p:nvPr/>
        </p:nvSpPr>
        <p:spPr bwMode="auto">
          <a:xfrm>
            <a:off x="325419" y="208917"/>
            <a:ext cx="3646002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工作负荷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Rectangle 19"/>
          <p:cNvSpPr/>
          <p:nvPr/>
        </p:nvSpPr>
        <p:spPr>
          <a:xfrm>
            <a:off x="479283" y="931468"/>
            <a:ext cx="1006864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项目难度</a:t>
            </a:r>
            <a:r>
              <a:rPr lang="zh-CN" altLang="zh-CN" sz="2400" b="1" dirty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不大，但工作量比较大，因为三国设计的人物巨多，需要写出每个人物的特点，但在可接受的范围之内</a:t>
            </a:r>
            <a:r>
              <a:rPr lang="zh-CN" altLang="zh-CN" sz="2400" b="1" dirty="0" smtClean="0">
                <a:solidFill>
                  <a:srgbClr val="FFFFFF">
                    <a:lumMod val="50000"/>
                  </a:srgbClr>
                </a:solidFill>
                <a:latin typeface="Open Sans" pitchFamily="34" charset="0"/>
                <a:cs typeface="Calibri" pitchFamily="34" charset="0"/>
              </a:rPr>
              <a:t>。</a:t>
            </a:r>
            <a:endParaRPr lang="zh-CN" altLang="zh-CN" sz="2400" b="1" dirty="0">
              <a:solidFill>
                <a:srgbClr val="FFFFFF">
                  <a:lumMod val="50000"/>
                </a:srgbClr>
              </a:solidFill>
              <a:latin typeface="Open Sans" pitchFamily="34" charset="0"/>
              <a:cs typeface="Calibri" pitchFamily="34" charset="0"/>
            </a:endParaRPr>
          </a:p>
        </p:txBody>
      </p:sp>
      <p:sp>
        <p:nvSpPr>
          <p:cNvPr id="10" name="Copyright Notice"/>
          <p:cNvSpPr>
            <a:spLocks/>
          </p:cNvSpPr>
          <p:nvPr/>
        </p:nvSpPr>
        <p:spPr bwMode="auto">
          <a:xfrm>
            <a:off x="325419" y="1753068"/>
            <a:ext cx="2339272" cy="619431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1" cap="small" dirty="0" smtClean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费用支出</a:t>
            </a:r>
            <a:endParaRPr lang="en-US" sz="36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4724239"/>
              </p:ext>
            </p:extLst>
          </p:nvPr>
        </p:nvGraphicFramePr>
        <p:xfrm>
          <a:off x="1851675" y="2315834"/>
          <a:ext cx="9001052" cy="4426346"/>
        </p:xfrm>
        <a:graphic>
          <a:graphicData uri="http://schemas.openxmlformats.org/drawingml/2006/table">
            <a:tbl>
              <a:tblPr firstRow="1" firstCol="1" bandRow="1"/>
              <a:tblGrid>
                <a:gridCol w="1234380"/>
                <a:gridCol w="5670489"/>
                <a:gridCol w="2096183"/>
              </a:tblGrid>
              <a:tr h="67266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预算名称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预算内容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预算费用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56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劳务费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按当前杭州</a:t>
                      </a:r>
                      <a:r>
                        <a:rPr lang="en-US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IT</a:t>
                      </a: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行业平均时薪计算，每周</a:t>
                      </a:r>
                      <a:r>
                        <a:rPr lang="en-US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4</a:t>
                      </a: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小时，共</a:t>
                      </a:r>
                      <a:r>
                        <a:rPr lang="en-US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16</a:t>
                      </a: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周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3*70*16*4=13440</a:t>
                      </a: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元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2513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硬件费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开发所用硬件设备，</a:t>
                      </a:r>
                      <a:r>
                        <a:rPr lang="en-US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3</a:t>
                      </a: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台中等性能笔记本电脑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7000*3=21000</a:t>
                      </a: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元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184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软件费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开发所用软件，每台电脑平均</a:t>
                      </a:r>
                      <a:r>
                        <a:rPr lang="en-US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500</a:t>
                      </a: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元</a:t>
                      </a:r>
                      <a:r>
                        <a:rPr lang="en-US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/</a:t>
                      </a: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年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500*3=1500</a:t>
                      </a: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元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184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服务器费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微信小程序自带服务器，免费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0</a:t>
                      </a: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元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055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团建费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寝室奶茶、烧烤等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100</a:t>
                      </a: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元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184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应急费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应急资金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500</a:t>
                      </a: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元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8519">
                <a:tc gridSpan="2"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sz="1600" b="1" kern="120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总计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32540</a:t>
                      </a:r>
                      <a:r>
                        <a:rPr lang="zh-CN" sz="1600" b="1" kern="1200" dirty="0">
                          <a:solidFill>
                            <a:srgbClr val="FFFFFF">
                              <a:lumMod val="50000"/>
                            </a:srgbClr>
                          </a:solidFill>
                          <a:latin typeface="Open Sans" pitchFamily="34" charset="0"/>
                          <a:ea typeface="+mn-ea"/>
                          <a:cs typeface="Calibri" pitchFamily="34" charset="0"/>
                        </a:rPr>
                        <a:t>元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1983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33"/>
</p:tagLst>
</file>

<file path=ppt/theme/theme1.xml><?xml version="1.0" encoding="utf-8"?>
<a:theme xmlns:a="http://schemas.openxmlformats.org/drawingml/2006/main" name="第一PPT，www.1ppt.com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炫彩扁平2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77448C"/>
    </a:accent4>
    <a:accent5>
      <a:srgbClr val="00AF92"/>
    </a:accent5>
    <a:accent6>
      <a:srgbClr val="C65885"/>
    </a:accent6>
    <a:hlink>
      <a:srgbClr val="FCC79F"/>
    </a:hlink>
    <a:folHlink>
      <a:srgbClr val="869FB7"/>
    </a:folHlink>
  </a:clrScheme>
</a:themeOverride>
</file>

<file path=ppt/theme/themeOverride2.xml><?xml version="1.0" encoding="utf-8"?>
<a:themeOverride xmlns:a="http://schemas.openxmlformats.org/drawingml/2006/main">
  <a:clrScheme name="炫彩扁平2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77448C"/>
    </a:accent4>
    <a:accent5>
      <a:srgbClr val="00AF92"/>
    </a:accent5>
    <a:accent6>
      <a:srgbClr val="C65885"/>
    </a:accent6>
    <a:hlink>
      <a:srgbClr val="FCC79F"/>
    </a:hlink>
    <a:folHlink>
      <a:srgbClr val="869FB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2396</TotalTime>
  <Words>4967</Words>
  <Application>Microsoft Office PowerPoint</Application>
  <PresentationFormat>自定义</PresentationFormat>
  <Paragraphs>772</Paragraphs>
  <Slides>74</Slides>
  <Notes>74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74</vt:i4>
      </vt:variant>
    </vt:vector>
  </HeadingPairs>
  <TitlesOfParts>
    <vt:vector size="91" baseType="lpstr">
      <vt:lpstr>Gill Sans</vt:lpstr>
      <vt:lpstr>ITC Avant Garde Std Bk</vt:lpstr>
      <vt:lpstr>Open Sans</vt:lpstr>
      <vt:lpstr>等线</vt:lpstr>
      <vt:lpstr>等线 Light</vt:lpstr>
      <vt:lpstr>方正兰亭黑_GBK</vt:lpstr>
      <vt:lpstr>方正宋刻本秀楷简体</vt:lpstr>
      <vt:lpstr>宋体</vt:lpstr>
      <vt:lpstr>微软雅黑</vt:lpstr>
      <vt:lpstr>微软雅黑 Light</vt:lpstr>
      <vt:lpstr>Arial</vt:lpstr>
      <vt:lpstr>Calibri</vt:lpstr>
      <vt:lpstr>Impact</vt:lpstr>
      <vt:lpstr>Rockwell</vt:lpstr>
      <vt:lpstr>Times New Roman</vt:lpstr>
      <vt:lpstr>Wingdings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彩色泡泡</dc:title>
  <dc:creator>第一PPT</dc:creator>
  <cp:keywords>www.1ppt.com</cp:keywords>
  <dc:description>www.1ppt.com</dc:description>
  <cp:lastModifiedBy>Windows 用户</cp:lastModifiedBy>
  <cp:revision>1175</cp:revision>
  <dcterms:created xsi:type="dcterms:W3CDTF">2015-12-01T09:06:39Z</dcterms:created>
  <dcterms:modified xsi:type="dcterms:W3CDTF">2019-06-16T16:14:29Z</dcterms:modified>
</cp:coreProperties>
</file>

<file path=docProps/thumbnail.jpeg>
</file>